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handoutMasterIdLst>
    <p:handoutMasterId r:id="rId30"/>
  </p:handoutMasterIdLst>
  <p:sldIdLst>
    <p:sldId id="1168" r:id="rId5"/>
    <p:sldId id="1161" r:id="rId6"/>
    <p:sldId id="298" r:id="rId7"/>
    <p:sldId id="357" r:id="rId8"/>
    <p:sldId id="354" r:id="rId9"/>
    <p:sldId id="1163" r:id="rId10"/>
    <p:sldId id="1164" r:id="rId11"/>
    <p:sldId id="356" r:id="rId12"/>
    <p:sldId id="1165" r:id="rId13"/>
    <p:sldId id="335" r:id="rId14"/>
    <p:sldId id="1169" r:id="rId15"/>
    <p:sldId id="1170" r:id="rId16"/>
    <p:sldId id="1174" r:id="rId17"/>
    <p:sldId id="1175" r:id="rId18"/>
    <p:sldId id="1176" r:id="rId19"/>
    <p:sldId id="1177" r:id="rId20"/>
    <p:sldId id="1178" r:id="rId21"/>
    <p:sldId id="1172" r:id="rId22"/>
    <p:sldId id="1173" r:id="rId23"/>
    <p:sldId id="1180" r:id="rId24"/>
    <p:sldId id="1181" r:id="rId25"/>
    <p:sldId id="1182" r:id="rId26"/>
    <p:sldId id="1183" r:id="rId27"/>
    <p:sldId id="1184" r:id="rId2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 van Winden" initials="JvW" lastIdx="2" clrIdx="0">
    <p:extLst>
      <p:ext uri="{19B8F6BF-5375-455C-9EA6-DF929625EA0E}">
        <p15:presenceInfo xmlns:p15="http://schemas.microsoft.com/office/powerpoint/2012/main" userId="S::j.van.winden@ditp.nl::34cb9eb8-8539-40bb-8d89-3febb6854b37" providerId="AD"/>
      </p:ext>
    </p:extLst>
  </p:cmAuthor>
  <p:cmAuthor id="2" name="Pieter Vogelaar" initials="PV" lastIdx="2" clrIdx="1">
    <p:extLst>
      <p:ext uri="{19B8F6BF-5375-455C-9EA6-DF929625EA0E}">
        <p15:presenceInfo xmlns:p15="http://schemas.microsoft.com/office/powerpoint/2012/main" userId="S::p.vogelaar@ditp.nl::0ceb60cd-a13c-4005-b0e7-c55c7645a3b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FB469"/>
    <a:srgbClr val="8FB56A"/>
    <a:srgbClr val="92278F"/>
    <a:srgbClr val="60952B"/>
    <a:srgbClr val="C8E7A7"/>
    <a:srgbClr val="5B2D90"/>
    <a:srgbClr val="B5DBF8"/>
    <a:srgbClr val="86AAC5"/>
    <a:srgbClr val="800080"/>
    <a:srgbClr val="F1C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3EFEBC-5586-42A9-AD6A-13712FFB1D46}" v="107" dt="2020-05-12T09:54:08.35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72" y="5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3-19T09:30:01.616" idx="1">
    <p:pos x="2202" y="3036"/>
    <p:text>Residential engineer tekst nog redigeren</p:text>
    <p:extLst>
      <p:ext uri="{C676402C-5697-4E1C-873F-D02D1690AC5C}">
        <p15:threadingInfo xmlns:p15="http://schemas.microsoft.com/office/powerpoint/2012/main" timeZoneBias="-60"/>
      </p:ext>
    </p:extLst>
  </p:cm>
  <p:cm authorId="1" dt="2020-03-19T09:30:42.025" idx="2">
    <p:pos x="4350" y="1374"/>
    <p:text>Advanced Service Contract tekst nog redigeren</p:text>
    <p:extLst>
      <p:ext uri="{C676402C-5697-4E1C-873F-D02D1690AC5C}">
        <p15:threadingInfo xmlns:p15="http://schemas.microsoft.com/office/powerpoint/2012/main" timeZoneBias="-60"/>
      </p:ext>
    </p:extLst>
  </p:cm>
  <p:cm authorId="2" dt="2020-03-27T15:35:24.098" idx="2">
    <p:pos x="2117" y="3036"/>
    <p:text>Oud: Our specialists periodically assist your IT organisation onsite to cover specific hands-on knowledge, to stay in control of your IT environment or just to backfill your lack of resources.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BC3471-6DD5-4403-BAD2-4CE6A1E651C5}"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nl-NL"/>
        </a:p>
      </dgm:t>
    </dgm:pt>
    <dgm:pt modelId="{8DC7AD4D-A772-4F15-9D35-3CF1F8733D15}">
      <dgm:prSet phldrT="[Tekst]"/>
      <dgm:spPr/>
      <dgm:t>
        <a:bodyPr/>
        <a:lstStyle/>
        <a:p>
          <a:r>
            <a:rPr lang="nl-NL"/>
            <a:t> </a:t>
          </a:r>
        </a:p>
      </dgm:t>
    </dgm:pt>
    <dgm:pt modelId="{BE54D3A5-5F96-4872-929B-735AFA95A807}" type="sibTrans" cxnId="{6ED6B724-ED17-40FF-A03A-9CF5A34562C7}">
      <dgm:prSet/>
      <dgm:spPr/>
      <dgm:t>
        <a:bodyPr/>
        <a:lstStyle/>
        <a:p>
          <a:endParaRPr lang="nl-NL"/>
        </a:p>
      </dgm:t>
    </dgm:pt>
    <dgm:pt modelId="{F2B0C04B-B16B-450B-B4CC-5F525DABB423}" type="parTrans" cxnId="{6ED6B724-ED17-40FF-A03A-9CF5A34562C7}">
      <dgm:prSet/>
      <dgm:spPr/>
      <dgm:t>
        <a:bodyPr/>
        <a:lstStyle/>
        <a:p>
          <a:endParaRPr lang="nl-NL"/>
        </a:p>
      </dgm:t>
    </dgm:pt>
    <dgm:pt modelId="{E8C25AED-D09B-468F-B6CA-AA8A4AD24C76}">
      <dgm:prSet/>
      <dgm:spPr/>
      <dgm:t>
        <a:bodyPr/>
        <a:lstStyle/>
        <a:p>
          <a:endParaRPr lang="nl-NL"/>
        </a:p>
      </dgm:t>
    </dgm:pt>
    <dgm:pt modelId="{E34ADA76-22F7-49DB-B6CA-875D4CA3C21F}" type="parTrans" cxnId="{AEB21F87-21FD-4103-BCF9-A43870A64264}">
      <dgm:prSet/>
      <dgm:spPr/>
      <dgm:t>
        <a:bodyPr/>
        <a:lstStyle/>
        <a:p>
          <a:endParaRPr lang="nl-NL"/>
        </a:p>
      </dgm:t>
    </dgm:pt>
    <dgm:pt modelId="{B1C090C8-0B79-4551-B773-01F8CE575629}" type="sibTrans" cxnId="{AEB21F87-21FD-4103-BCF9-A43870A64264}">
      <dgm:prSet/>
      <dgm:spPr/>
      <dgm:t>
        <a:bodyPr/>
        <a:lstStyle/>
        <a:p>
          <a:endParaRPr lang="nl-NL"/>
        </a:p>
      </dgm:t>
    </dgm:pt>
    <dgm:pt modelId="{467B6783-354A-4061-BAB9-CD0C113FB1D7}">
      <dgm:prSet/>
      <dgm:spPr/>
      <dgm:t>
        <a:bodyPr/>
        <a:lstStyle/>
        <a:p>
          <a:endParaRPr lang="nl-NL"/>
        </a:p>
      </dgm:t>
    </dgm:pt>
    <dgm:pt modelId="{D3B5873D-2A98-4340-AEFE-3C19C0DE2BF2}" type="parTrans" cxnId="{058CA1DE-B17C-4E86-AE5D-63B2F5C2999B}">
      <dgm:prSet/>
      <dgm:spPr/>
      <dgm:t>
        <a:bodyPr/>
        <a:lstStyle/>
        <a:p>
          <a:endParaRPr lang="nl-NL"/>
        </a:p>
      </dgm:t>
    </dgm:pt>
    <dgm:pt modelId="{E3E4C435-BE3A-4F7D-9F7B-D476DA0CCA68}" type="sibTrans" cxnId="{058CA1DE-B17C-4E86-AE5D-63B2F5C2999B}">
      <dgm:prSet/>
      <dgm:spPr/>
      <dgm:t>
        <a:bodyPr/>
        <a:lstStyle/>
        <a:p>
          <a:endParaRPr lang="nl-NL"/>
        </a:p>
      </dgm:t>
    </dgm:pt>
    <dgm:pt modelId="{2373BB9F-BCED-4583-BF87-8924187723AD}">
      <dgm:prSet/>
      <dgm:spPr/>
      <dgm:t>
        <a:bodyPr/>
        <a:lstStyle/>
        <a:p>
          <a:endParaRPr lang="nl-NL"/>
        </a:p>
      </dgm:t>
    </dgm:pt>
    <dgm:pt modelId="{D9295916-9B4E-4AD5-8C33-96DE4CBED05F}" type="parTrans" cxnId="{9C248BBE-C84E-46B7-A817-9970CE93602B}">
      <dgm:prSet/>
      <dgm:spPr/>
      <dgm:t>
        <a:bodyPr/>
        <a:lstStyle/>
        <a:p>
          <a:endParaRPr lang="nl-NL"/>
        </a:p>
      </dgm:t>
    </dgm:pt>
    <dgm:pt modelId="{80ABDCC9-D816-4E8E-BFE9-AEAA8DB905C2}" type="sibTrans" cxnId="{9C248BBE-C84E-46B7-A817-9970CE93602B}">
      <dgm:prSet/>
      <dgm:spPr/>
      <dgm:t>
        <a:bodyPr/>
        <a:lstStyle/>
        <a:p>
          <a:endParaRPr lang="nl-NL"/>
        </a:p>
      </dgm:t>
    </dgm:pt>
    <dgm:pt modelId="{C4D3EC7B-E5F7-437B-8CBD-44B51CB0AE71}" type="pres">
      <dgm:prSet presAssocID="{70BC3471-6DD5-4403-BAD2-4CE6A1E651C5}" presName="arrowDiagram" presStyleCnt="0">
        <dgm:presLayoutVars>
          <dgm:chMax val="5"/>
          <dgm:dir/>
          <dgm:resizeHandles val="exact"/>
        </dgm:presLayoutVars>
      </dgm:prSet>
      <dgm:spPr/>
    </dgm:pt>
    <dgm:pt modelId="{46E40B35-F07D-47F1-B944-74B8BED71519}" type="pres">
      <dgm:prSet presAssocID="{70BC3471-6DD5-4403-BAD2-4CE6A1E651C5}" presName="arrow" presStyleLbl="bgShp" presStyleIdx="0" presStyleCnt="1" custAng="13620000"/>
      <dgm:spPr>
        <a:solidFill>
          <a:schemeClr val="accent1">
            <a:tint val="40000"/>
            <a:hueOff val="0"/>
            <a:satOff val="0"/>
            <a:lumOff val="0"/>
            <a:alpha val="74000"/>
          </a:schemeClr>
        </a:solidFill>
      </dgm:spPr>
    </dgm:pt>
    <dgm:pt modelId="{52324B90-5B9B-4FC7-A16D-3DD769A04D5B}" type="pres">
      <dgm:prSet presAssocID="{70BC3471-6DD5-4403-BAD2-4CE6A1E651C5}" presName="arrowDiagram4" presStyleCnt="0"/>
      <dgm:spPr/>
    </dgm:pt>
    <dgm:pt modelId="{770BEBD6-A29F-48E6-A498-2DB0CACDEFAA}" type="pres">
      <dgm:prSet presAssocID="{467B6783-354A-4061-BAB9-CD0C113FB1D7}" presName="bullet4a" presStyleLbl="node1" presStyleIdx="0" presStyleCnt="4" custLinFactX="1370119" custLinFactNeighborX="1400000" custLinFactNeighborY="1103"/>
      <dgm:spPr/>
    </dgm:pt>
    <dgm:pt modelId="{EC043445-B053-4A35-9D8F-C9804C5D7794}" type="pres">
      <dgm:prSet presAssocID="{467B6783-354A-4061-BAB9-CD0C113FB1D7}" presName="textBox4a" presStyleLbl="revTx" presStyleIdx="0" presStyleCnt="4">
        <dgm:presLayoutVars>
          <dgm:bulletEnabled val="1"/>
        </dgm:presLayoutVars>
      </dgm:prSet>
      <dgm:spPr/>
    </dgm:pt>
    <dgm:pt modelId="{7A6D5F01-011A-412F-80D5-4532760E4F18}" type="pres">
      <dgm:prSet presAssocID="{2373BB9F-BCED-4583-BF87-8924187723AD}" presName="bullet4b" presStyleLbl="node1" presStyleIdx="1" presStyleCnt="4" custLinFactX="400000" custLinFactY="100000" custLinFactNeighborX="443114" custLinFactNeighborY="150716"/>
      <dgm:spPr/>
    </dgm:pt>
    <dgm:pt modelId="{CF6AD3FD-57CD-47A5-8A9D-12EA9506A99F}" type="pres">
      <dgm:prSet presAssocID="{2373BB9F-BCED-4583-BF87-8924187723AD}" presName="textBox4b" presStyleLbl="revTx" presStyleIdx="1" presStyleCnt="4">
        <dgm:presLayoutVars>
          <dgm:bulletEnabled val="1"/>
        </dgm:presLayoutVars>
      </dgm:prSet>
      <dgm:spPr/>
    </dgm:pt>
    <dgm:pt modelId="{5AD8E2E9-664C-464F-A61E-5BBE5A0DE2DD}" type="pres">
      <dgm:prSet presAssocID="{8DC7AD4D-A772-4F15-9D35-3CF1F8733D15}" presName="bullet4c" presStyleLbl="node1" presStyleIdx="2" presStyleCnt="4" custLinFactX="-186355" custLinFactNeighborX="-200000" custLinFactNeighborY="67833"/>
      <dgm:spPr/>
    </dgm:pt>
    <dgm:pt modelId="{FD1A5066-3266-44CF-AA19-6A73FB308E57}" type="pres">
      <dgm:prSet presAssocID="{8DC7AD4D-A772-4F15-9D35-3CF1F8733D15}" presName="textBox4c" presStyleLbl="revTx" presStyleIdx="2" presStyleCnt="4">
        <dgm:presLayoutVars>
          <dgm:bulletEnabled val="1"/>
        </dgm:presLayoutVars>
      </dgm:prSet>
      <dgm:spPr/>
    </dgm:pt>
    <dgm:pt modelId="{86227F80-645D-475D-9664-E2DB00E3AB61}" type="pres">
      <dgm:prSet presAssocID="{E8C25AED-D09B-468F-B6CA-AA8A4AD24C76}" presName="bullet4d" presStyleLbl="node1" presStyleIdx="3" presStyleCnt="4" custLinFactX="-400000" custLinFactNeighborX="-416808" custLinFactNeighborY="-5457"/>
      <dgm:spPr/>
    </dgm:pt>
    <dgm:pt modelId="{760B7128-748C-4EF6-9B3F-F6E584DD7B4A}" type="pres">
      <dgm:prSet presAssocID="{E8C25AED-D09B-468F-B6CA-AA8A4AD24C76}" presName="textBox4d" presStyleLbl="revTx" presStyleIdx="3" presStyleCnt="4">
        <dgm:presLayoutVars>
          <dgm:bulletEnabled val="1"/>
        </dgm:presLayoutVars>
      </dgm:prSet>
      <dgm:spPr/>
    </dgm:pt>
  </dgm:ptLst>
  <dgm:cxnLst>
    <dgm:cxn modelId="{6ED6B724-ED17-40FF-A03A-9CF5A34562C7}" srcId="{70BC3471-6DD5-4403-BAD2-4CE6A1E651C5}" destId="{8DC7AD4D-A772-4F15-9D35-3CF1F8733D15}" srcOrd="2" destOrd="0" parTransId="{F2B0C04B-B16B-450B-B4CC-5F525DABB423}" sibTransId="{BE54D3A5-5F96-4872-929B-735AFA95A807}"/>
    <dgm:cxn modelId="{F366B536-80CC-406E-857B-5DD58B70B1E5}" type="presOf" srcId="{E8C25AED-D09B-468F-B6CA-AA8A4AD24C76}" destId="{760B7128-748C-4EF6-9B3F-F6E584DD7B4A}" srcOrd="0" destOrd="0" presId="urn:microsoft.com/office/officeart/2005/8/layout/arrow2"/>
    <dgm:cxn modelId="{1C35275B-C353-430A-AF8A-40E285BE7A8F}" type="presOf" srcId="{467B6783-354A-4061-BAB9-CD0C113FB1D7}" destId="{EC043445-B053-4A35-9D8F-C9804C5D7794}" srcOrd="0" destOrd="0" presId="urn:microsoft.com/office/officeart/2005/8/layout/arrow2"/>
    <dgm:cxn modelId="{AEB21F87-21FD-4103-BCF9-A43870A64264}" srcId="{70BC3471-6DD5-4403-BAD2-4CE6A1E651C5}" destId="{E8C25AED-D09B-468F-B6CA-AA8A4AD24C76}" srcOrd="3" destOrd="0" parTransId="{E34ADA76-22F7-49DB-B6CA-875D4CA3C21F}" sibTransId="{B1C090C8-0B79-4551-B773-01F8CE575629}"/>
    <dgm:cxn modelId="{830F5AAD-CDB9-40B8-A46D-A81D6B83A908}" type="presOf" srcId="{8DC7AD4D-A772-4F15-9D35-3CF1F8733D15}" destId="{FD1A5066-3266-44CF-AA19-6A73FB308E57}" srcOrd="0" destOrd="0" presId="urn:microsoft.com/office/officeart/2005/8/layout/arrow2"/>
    <dgm:cxn modelId="{CDA8FEB1-9D21-4FBF-AA9D-96FFD6BD910A}" type="presOf" srcId="{2373BB9F-BCED-4583-BF87-8924187723AD}" destId="{CF6AD3FD-57CD-47A5-8A9D-12EA9506A99F}" srcOrd="0" destOrd="0" presId="urn:microsoft.com/office/officeart/2005/8/layout/arrow2"/>
    <dgm:cxn modelId="{9C248BBE-C84E-46B7-A817-9970CE93602B}" srcId="{70BC3471-6DD5-4403-BAD2-4CE6A1E651C5}" destId="{2373BB9F-BCED-4583-BF87-8924187723AD}" srcOrd="1" destOrd="0" parTransId="{D9295916-9B4E-4AD5-8C33-96DE4CBED05F}" sibTransId="{80ABDCC9-D816-4E8E-BFE9-AEAA8DB905C2}"/>
    <dgm:cxn modelId="{058CA1DE-B17C-4E86-AE5D-63B2F5C2999B}" srcId="{70BC3471-6DD5-4403-BAD2-4CE6A1E651C5}" destId="{467B6783-354A-4061-BAB9-CD0C113FB1D7}" srcOrd="0" destOrd="0" parTransId="{D3B5873D-2A98-4340-AEFE-3C19C0DE2BF2}" sibTransId="{E3E4C435-BE3A-4F7D-9F7B-D476DA0CCA68}"/>
    <dgm:cxn modelId="{A5E3F5FF-16A6-4A8A-8452-F9C7D76BBCB0}" type="presOf" srcId="{70BC3471-6DD5-4403-BAD2-4CE6A1E651C5}" destId="{C4D3EC7B-E5F7-437B-8CBD-44B51CB0AE71}" srcOrd="0" destOrd="0" presId="urn:microsoft.com/office/officeart/2005/8/layout/arrow2"/>
    <dgm:cxn modelId="{C11AC635-5C61-4484-A8E9-8F37D4496E04}" type="presParOf" srcId="{C4D3EC7B-E5F7-437B-8CBD-44B51CB0AE71}" destId="{46E40B35-F07D-47F1-B944-74B8BED71519}" srcOrd="0" destOrd="0" presId="urn:microsoft.com/office/officeart/2005/8/layout/arrow2"/>
    <dgm:cxn modelId="{4A4865F3-E8D9-4D1C-8A55-C64A9A9C0392}" type="presParOf" srcId="{C4D3EC7B-E5F7-437B-8CBD-44B51CB0AE71}" destId="{52324B90-5B9B-4FC7-A16D-3DD769A04D5B}" srcOrd="1" destOrd="0" presId="urn:microsoft.com/office/officeart/2005/8/layout/arrow2"/>
    <dgm:cxn modelId="{DD8B376D-4227-4745-8E72-CFB26E83D70B}" type="presParOf" srcId="{52324B90-5B9B-4FC7-A16D-3DD769A04D5B}" destId="{770BEBD6-A29F-48E6-A498-2DB0CACDEFAA}" srcOrd="0" destOrd="0" presId="urn:microsoft.com/office/officeart/2005/8/layout/arrow2"/>
    <dgm:cxn modelId="{2FE25F36-3961-401F-979B-289DD7EF6960}" type="presParOf" srcId="{52324B90-5B9B-4FC7-A16D-3DD769A04D5B}" destId="{EC043445-B053-4A35-9D8F-C9804C5D7794}" srcOrd="1" destOrd="0" presId="urn:microsoft.com/office/officeart/2005/8/layout/arrow2"/>
    <dgm:cxn modelId="{2D52C6F6-7490-4405-BA6A-244D5778D8F9}" type="presParOf" srcId="{52324B90-5B9B-4FC7-A16D-3DD769A04D5B}" destId="{7A6D5F01-011A-412F-80D5-4532760E4F18}" srcOrd="2" destOrd="0" presId="urn:microsoft.com/office/officeart/2005/8/layout/arrow2"/>
    <dgm:cxn modelId="{6C999579-EA2C-4EF0-BF02-61F867C21F29}" type="presParOf" srcId="{52324B90-5B9B-4FC7-A16D-3DD769A04D5B}" destId="{CF6AD3FD-57CD-47A5-8A9D-12EA9506A99F}" srcOrd="3" destOrd="0" presId="urn:microsoft.com/office/officeart/2005/8/layout/arrow2"/>
    <dgm:cxn modelId="{CEB823B3-59DD-4DF4-899E-D2AB7F091BFE}" type="presParOf" srcId="{52324B90-5B9B-4FC7-A16D-3DD769A04D5B}" destId="{5AD8E2E9-664C-464F-A61E-5BBE5A0DE2DD}" srcOrd="4" destOrd="0" presId="urn:microsoft.com/office/officeart/2005/8/layout/arrow2"/>
    <dgm:cxn modelId="{C34D6D4C-E804-4FAA-B1FF-C044E1346A6D}" type="presParOf" srcId="{52324B90-5B9B-4FC7-A16D-3DD769A04D5B}" destId="{FD1A5066-3266-44CF-AA19-6A73FB308E57}" srcOrd="5" destOrd="0" presId="urn:microsoft.com/office/officeart/2005/8/layout/arrow2"/>
    <dgm:cxn modelId="{606F1680-75C0-43A4-8438-E447B864ECD9}" type="presParOf" srcId="{52324B90-5B9B-4FC7-A16D-3DD769A04D5B}" destId="{86227F80-645D-475D-9664-E2DB00E3AB61}" srcOrd="6" destOrd="0" presId="urn:microsoft.com/office/officeart/2005/8/layout/arrow2"/>
    <dgm:cxn modelId="{7CF17385-5685-4968-B59D-87473B7699BE}" type="presParOf" srcId="{52324B90-5B9B-4FC7-A16D-3DD769A04D5B}" destId="{760B7128-748C-4EF6-9B3F-F6E584DD7B4A}"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40B35-F07D-47F1-B944-74B8BED71519}">
      <dsp:nvSpPr>
        <dsp:cNvPr id="0" name=""/>
        <dsp:cNvSpPr/>
      </dsp:nvSpPr>
      <dsp:spPr>
        <a:xfrm rot="13620000">
          <a:off x="0" y="379248"/>
          <a:ext cx="5316182" cy="3322613"/>
        </a:xfrm>
        <a:prstGeom prst="swooshArrow">
          <a:avLst>
            <a:gd name="adj1" fmla="val 25000"/>
            <a:gd name="adj2" fmla="val 25000"/>
          </a:avLst>
        </a:prstGeom>
        <a:solidFill>
          <a:schemeClr val="accent1">
            <a:tint val="40000"/>
            <a:hueOff val="0"/>
            <a:satOff val="0"/>
            <a:lumOff val="0"/>
            <a:alpha val="74000"/>
          </a:schemeClr>
        </a:solidFill>
        <a:ln>
          <a:noFill/>
        </a:ln>
        <a:effectLst/>
      </dsp:spPr>
      <dsp:style>
        <a:lnRef idx="0">
          <a:scrgbClr r="0" g="0" b="0"/>
        </a:lnRef>
        <a:fillRef idx="1">
          <a:scrgbClr r="0" g="0" b="0"/>
        </a:fillRef>
        <a:effectRef idx="0">
          <a:scrgbClr r="0" g="0" b="0"/>
        </a:effectRef>
        <a:fontRef idx="minor"/>
      </dsp:style>
    </dsp:sp>
    <dsp:sp modelId="{770BEBD6-A29F-48E6-A498-2DB0CACDEFAA}">
      <dsp:nvSpPr>
        <dsp:cNvPr id="0" name=""/>
        <dsp:cNvSpPr/>
      </dsp:nvSpPr>
      <dsp:spPr>
        <a:xfrm>
          <a:off x="3910728" y="2851292"/>
          <a:ext cx="122272" cy="12227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043445-B053-4A35-9D8F-C9804C5D7794}">
      <dsp:nvSpPr>
        <dsp:cNvPr id="0" name=""/>
        <dsp:cNvSpPr/>
      </dsp:nvSpPr>
      <dsp:spPr>
        <a:xfrm>
          <a:off x="584780" y="2911080"/>
          <a:ext cx="909067" cy="790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89" tIns="0" rIns="0" bIns="0" numCol="1" spcCol="1270" anchor="t" anchorCtr="0">
          <a:noAutofit/>
        </a:bodyPr>
        <a:lstStyle/>
        <a:p>
          <a:pPr marL="0" lvl="0" indent="0" algn="l" defTabSz="2489200">
            <a:lnSpc>
              <a:spcPct val="90000"/>
            </a:lnSpc>
            <a:spcBef>
              <a:spcPct val="0"/>
            </a:spcBef>
            <a:spcAft>
              <a:spcPct val="35000"/>
            </a:spcAft>
            <a:buNone/>
          </a:pPr>
          <a:endParaRPr lang="nl-NL" sz="5600" kern="1200"/>
        </a:p>
      </dsp:txBody>
      <dsp:txXfrm>
        <a:off x="584780" y="2911080"/>
        <a:ext cx="909067" cy="790782"/>
      </dsp:txXfrm>
    </dsp:sp>
    <dsp:sp modelId="{7A6D5F01-011A-412F-80D5-4532760E4F18}">
      <dsp:nvSpPr>
        <dsp:cNvPr id="0" name=""/>
        <dsp:cNvSpPr/>
      </dsp:nvSpPr>
      <dsp:spPr>
        <a:xfrm>
          <a:off x="3180382" y="2610245"/>
          <a:ext cx="212647" cy="2126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6AD3FD-57CD-47A5-8A9D-12EA9506A99F}">
      <dsp:nvSpPr>
        <dsp:cNvPr id="0" name=""/>
        <dsp:cNvSpPr/>
      </dsp:nvSpPr>
      <dsp:spPr>
        <a:xfrm>
          <a:off x="1493847" y="2183427"/>
          <a:ext cx="1116398" cy="1518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677" tIns="0" rIns="0" bIns="0" numCol="1" spcCol="1270" anchor="t" anchorCtr="0">
          <a:noAutofit/>
        </a:bodyPr>
        <a:lstStyle/>
        <a:p>
          <a:pPr marL="0" lvl="0" indent="0" algn="l" defTabSz="2889250">
            <a:lnSpc>
              <a:spcPct val="90000"/>
            </a:lnSpc>
            <a:spcBef>
              <a:spcPct val="0"/>
            </a:spcBef>
            <a:spcAft>
              <a:spcPct val="35000"/>
            </a:spcAft>
            <a:buNone/>
          </a:pPr>
          <a:endParaRPr lang="nl-NL" sz="6500" kern="1200"/>
        </a:p>
      </dsp:txBody>
      <dsp:txXfrm>
        <a:off x="1493847" y="2183427"/>
        <a:ext cx="1116398" cy="1518434"/>
      </dsp:txXfrm>
    </dsp:sp>
    <dsp:sp modelId="{5AD8E2E9-664C-464F-A61E-5BBE5A0DE2DD}">
      <dsp:nvSpPr>
        <dsp:cNvPr id="0" name=""/>
        <dsp:cNvSpPr/>
      </dsp:nvSpPr>
      <dsp:spPr>
        <a:xfrm>
          <a:off x="1402046" y="1698732"/>
          <a:ext cx="281757" cy="28175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1A5066-3266-44CF-AA19-6A73FB308E57}">
      <dsp:nvSpPr>
        <dsp:cNvPr id="0" name=""/>
        <dsp:cNvSpPr/>
      </dsp:nvSpPr>
      <dsp:spPr>
        <a:xfrm>
          <a:off x="2631510" y="1648487"/>
          <a:ext cx="1116398" cy="2053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298" tIns="0" rIns="0" bIns="0" numCol="1" spcCol="1270" anchor="t" anchorCtr="0">
          <a:noAutofit/>
        </a:bodyPr>
        <a:lstStyle/>
        <a:p>
          <a:pPr marL="0" lvl="0" indent="0" algn="l" defTabSz="2889250">
            <a:lnSpc>
              <a:spcPct val="90000"/>
            </a:lnSpc>
            <a:spcBef>
              <a:spcPct val="0"/>
            </a:spcBef>
            <a:spcAft>
              <a:spcPct val="35000"/>
            </a:spcAft>
            <a:buNone/>
          </a:pPr>
          <a:r>
            <a:rPr lang="nl-NL" sz="6500" kern="1200"/>
            <a:t> </a:t>
          </a:r>
        </a:p>
      </dsp:txBody>
      <dsp:txXfrm>
        <a:off x="2631510" y="1648487"/>
        <a:ext cx="1116398" cy="2053375"/>
      </dsp:txXfrm>
    </dsp:sp>
    <dsp:sp modelId="{86227F80-645D-475D-9664-E2DB00E3AB61}">
      <dsp:nvSpPr>
        <dsp:cNvPr id="0" name=""/>
        <dsp:cNvSpPr/>
      </dsp:nvSpPr>
      <dsp:spPr>
        <a:xfrm>
          <a:off x="609055" y="1110226"/>
          <a:ext cx="377448" cy="37744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B7128-748C-4EF6-9B3F-F6E584DD7B4A}">
      <dsp:nvSpPr>
        <dsp:cNvPr id="0" name=""/>
        <dsp:cNvSpPr/>
      </dsp:nvSpPr>
      <dsp:spPr>
        <a:xfrm>
          <a:off x="3880812" y="1319548"/>
          <a:ext cx="1116398" cy="2382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0002" tIns="0" rIns="0" bIns="0" numCol="1" spcCol="1270" anchor="t" anchorCtr="0">
          <a:noAutofit/>
        </a:bodyPr>
        <a:lstStyle/>
        <a:p>
          <a:pPr marL="0" lvl="0" indent="0" algn="l" defTabSz="2889250">
            <a:lnSpc>
              <a:spcPct val="90000"/>
            </a:lnSpc>
            <a:spcBef>
              <a:spcPct val="0"/>
            </a:spcBef>
            <a:spcAft>
              <a:spcPct val="35000"/>
            </a:spcAft>
            <a:buNone/>
          </a:pPr>
          <a:endParaRPr lang="nl-NL" sz="6500" kern="1200"/>
        </a:p>
      </dsp:txBody>
      <dsp:txXfrm>
        <a:off x="3880812" y="1319548"/>
        <a:ext cx="1116398" cy="238231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503E98B6-7CB9-42CF-A6F3-D8DE4EB6B0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a:extLst>
              <a:ext uri="{FF2B5EF4-FFF2-40B4-BE49-F238E27FC236}">
                <a16:creationId xmlns:a16="http://schemas.microsoft.com/office/drawing/2014/main" id="{0D43B2B3-DF17-4AD4-A622-87C6E62043F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F76D85-94AE-4640-9EA2-167143CC85B8}" type="datetimeFigureOut">
              <a:rPr lang="en-US" smtClean="0"/>
              <a:t>5/12/2020</a:t>
            </a:fld>
            <a:endParaRPr lang="en-US"/>
          </a:p>
        </p:txBody>
      </p:sp>
      <p:sp>
        <p:nvSpPr>
          <p:cNvPr id="4" name="Tijdelijke aanduiding voor voettekst 3">
            <a:extLst>
              <a:ext uri="{FF2B5EF4-FFF2-40B4-BE49-F238E27FC236}">
                <a16:creationId xmlns:a16="http://schemas.microsoft.com/office/drawing/2014/main" id="{467BAFAE-05FC-4384-A345-B8EFEAFAF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Tijdelijke aanduiding voor dianummer 4">
            <a:extLst>
              <a:ext uri="{FF2B5EF4-FFF2-40B4-BE49-F238E27FC236}">
                <a16:creationId xmlns:a16="http://schemas.microsoft.com/office/drawing/2014/main" id="{5F8E68DB-4A21-4DFA-A9EB-64EB9C2D1B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3E3B94-1A0E-40B2-B2C4-D5CFBDB4247C}" type="slidenum">
              <a:rPr lang="en-US" smtClean="0"/>
              <a:t>‹nr.›</a:t>
            </a:fld>
            <a:endParaRPr lang="en-US"/>
          </a:p>
        </p:txBody>
      </p:sp>
    </p:spTree>
    <p:extLst>
      <p:ext uri="{BB962C8B-B14F-4D97-AF65-F5344CB8AC3E}">
        <p14:creationId xmlns:p14="http://schemas.microsoft.com/office/powerpoint/2010/main" val="3996914432"/>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03T08:01:07.509"/>
    </inkml:context>
    <inkml:brush xml:id="br0">
      <inkml:brushProperty name="width" value="0.15875" units="cm"/>
      <inkml:brushProperty name="height" value="0.15875" units="cm"/>
      <inkml:brushProperty name="color" value="#5B2D90"/>
      <inkml:brushProperty name="ignorePressure" value="1"/>
    </inkml:brush>
  </inkml:definitions>
  <inkml:trace contextRef="#ctx0" brushRef="#br0">0 11768,'1'8,"-1"-6,0 1,0 0,0 0,0-1,1 1,-1 0,1-1,0 1,0 1,-1-4,0 0,1 1,-1-1,0 1,1-1,-1 0,0 1,0-1,1 0,-1 0,0 1,1-1,-1 0,1 0,-1 0,0 1,1-1,-1 0,1 0,-1 0,1 0,0 0,0 0,1 0,-1-1,0 1,0 0,1-1,-1 1,0-1,0 0,1 0,10-8,0 0,0-1,-1 0,0-1,0-2,53-65,-49 59,86-119,39-75,78-163,-91 130,-10-7,82-246,33-173,-1 3,24 18,-118 351,-101 232,2 2,2 2,13-13,-37 56,1 1,0 0,2 2,0 0,0 1,1 2,2-1,-8 8,1 0,-1 1,1 0,0 2,0 0,1 1,-1 1,1 0,-1 2,1 0,4 1,3 2,0 2,0 1,-1 1,1 1,-1 1,0 1,-1 2,0 0,10 9,11 9,-2 3,0 2,-2 2,2 4,38 47,-3 4,51 83,119 218,52 145,-17 20,243 579,-92-196,-226-519,18-22,-164-305,8 2,-37-57,1-1,24 21,-43-47,0-1,1 0,0-1,0-1,1 0,0-1,0-1,1-1,9 3,-17-7,1-1,0 0,0 0,0-1,0 0,0 0,0-1,0-1,0 1,0-2,0 1,-1-1,1-1,-1 1,1-2,-1 1,0-1,5-5,1-2,-2 0,1 0,-1-2,-1 0,0 0,7-12,2-9,-2-1,0 0,5-20,5-25,13-57,19-132,-6-45,57-582,-27-11,-64 681,356-4527,-367 4628,31-386,19 10,-45 416,3 0,3 2,6-8,-18 71,0-1,2 1,0 0,0 1,7-9,-12 23,0 0,0 1,0-1,1 1,-1 0,1 0,0 0,0 1,1 0,-1 1,1-1,-1 1,1 0,0 1,0 0,0 0,0 0,3 1,-2 0,0 1,0 0,0 0,0 1,0 1,-1-1,1 1,0 0,0 1,3 2,3 2,0 1,-1 1,1 0,9 10,1 4,0 1,-2 1,4 7,13 21,26 47,44 104,6 52,6 48,1 45,213 756,-33 19,-191-705,274 979,68-33,-262-900,-142-362,3-4,4-2,25 30,-60-98,1-1,1-1,1-1,1-1,20 15,-33-31,0-1,1-1,0 0,0-1,1 0,9 2,-13-6,1 0,-1 0,1-1,-1 0,1-1,0-1,-1 0,1 0,7-3,-6 1,1-1,0-1,-1 0,0-1,0-1,0 0,8-8,-4 2,-1-1,0 0,-1-1,-1-1,2-2,9-18,-1-2,-2-1,-1 0,13-39,2-17,-4-2,-3-1,-4-1,-4-2,52-416,-2-347,-29-10,-29 585,-2 75,32-696,30 8,-33 581,7 37,6 40,-33 170,3 1,2 2,14-26,-23 65,1 2,2 0,12-18,-16 30,0 0,1 1,1 1,1 0,12-9,-18 17,0 0,1 1,0 0,1 1,-1 1,1 0,-1 1,1 0,1 1,-1 1,0 0,0 1,1 0,-1 1,0 1,1 1,-1 0,0 1,0 0,2 2,9 5,0 1,-1 2,0 0,-1 2,0 1,-1 1,0 1,13 16,13 19,-2 3,32 51,23 50,37 85,77 179,-133-259,178 341,-146-303,62 77,-115-191,55 59,-88-115,1-2,1-2,0-1,2-1,0-2,7 2,-25-17,1 0,0-2,0 1,0-2,0 0,1-1,5 0,-11-2,0-1,0 0,0-1,0 0,0 0,0-1,0 0,0-1,-1 0,1 0,-1-1,1 0,-1-1,5-4,-1 0,0-1,-1 0,0-1,0-1,-1 0,0 0,-1-1,2-4,10-21,-1-2,11-32,16-55,2-20,32-137,-34 117,128-384,-100 351,68-131,-77 201,4 2,73-99,-78 137,3 3,4 3,78-71,-67 81,3 4,2 4,3 5,2 5,1 4,83-29,-119 60,1 2,1 4,51-6,-64 16,-1 2,1 3,0 2,-1 2,18 6,4 6,50 21,65 34,-2-1,-114-47,48 7,-79-23,0-1,0-3,0-1,0-2,0-2,0-1,-1-3,1-1,23-10,-19 2,-1-3,0-2,-1-1,-1-3,-1-1,0-3,28-29,22-31,-3-4,19-34,160-216,144-177,-239 328,8 8,6 10,6 9,45-20,273-156,16 31,-126 77,-11-11,-201 118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11T15:01:29.62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1101,'16'1,"0"0,1 2,-1-1,0 2,0 0,0 1,-1 0,6 4,25 14,0 1,-1 3,16 8,345 206,-330-189,-1 4,-13-9,56 31,-117-76,1-1,-1 0,1 0,0 0,0 0,0 0,0 0,-1-1,1 1,0 0,0-1,0 0,0 1,0-1,0 0,1 0,-1 0,0-1,0 1,0 0,0-1,0 1,1-1,-2 0,0-1,1 1,-1-1,0 1,0-1,0 1,0-1,0 0,0 1,0-1,-1 0,1 0,0 1,-1-1,0 0,1 0,-1 0,0 0,0 0,0 0,0-10,-1 0,0 0,-1-1,0 1,-1 1,0-1,-2-4,-32-76,-4 1,-52-84,-20-47,72 135,-4 1,-24-29,26 52,-3 2,-13-10,35 44,-2 2,0 0,-2 2,0 1,-24-13,50 34,0-1,0 1,0 0,0 0,0 0,0 0,0 1,0-1,0 0,0 1,-1 0,1-1,0 1,-1 0,2 0,1 0,-1 1,1-1,0 0,-1 0,1 1,-1-1,1 0,-1 0,1 1,0-1,-1 1,1-1,0 0,-1 1,1-1,0 1,0-1,-1 1,1-1,0 1,0-1,0 1,0-1,0 1,0-1,-1 1,1-1,0 1,1-1,-1 1,0-1,0 1,0-1,1 5,0 0,0-1,1 1,0-1,-1 1,1-1,1 0,-1 0,1 0,0 0,1 2,128 132,21 25,-105-109,2-1,2-3,2-2,9 3,-12-10,15 19,41 33,-16-20,-3 4,-3 5,-38-34,-2 3,-2 2,-3 2,4 11,12 15,-50-72,2-1,-1 1,1-2,0 1,0-1,1 0,6 3,-14-9,0-1,0 1,0-1,0 1,0-1,0 1,0-1,0 0,0 0,0 1,0-1,1 0,-1 0,0 0,0 0,0 0,0 0,0-1,1 1,-1 0,0-1,0 1,0 0,0-1,0 1,0-1,0 0,0 1,0-1,0 0,-1 0,1 1,0-1,0 0,-1 0,1 0,0 0,-1 0,1 0,-1 0,1 0,-1 0,0 0,1 0,-1 0,0-1,0 1,0 0,0 0,0-1,2-10,0-1,-1 1,0-1,-2-6,1 10,0-29,-1-1,-3 1,-1 0,-1 0,-3 0,-1 1,-1 0,-2 1,-2 0,-1 1,-2 1,-1 1,-8-8,-78-129,-18-25,56 108,33 43,1-2,-1-4,-24-39,41 66,0-1,1-1,2-1,0 0,2 0,1-2,-7-27,17 53,1 1,-1-1,1 0,0 0,0 1,0-1,0 0,0 0,0 1,0-1,1 0,-1 0,1 1,-1-1,1 0,-1 2,1-1,-1 1,1-1,-1 1,0-1,1 1,-1 0,1-1,-1 1,1 0,0-1,-1 1,1 0,-1 0,1-1,0 1,-1 0,1 0,-1 0,1 0,0 0,-1 0,1 0,0 0,-1 0,1 0,0 0,3 2,1-1,-1 1,1 0,-1 0,0 0,0 1,0 0,0-1,0 1,1 2,33 32,-2 1,14 20,43 45,16 6,48 45,131 168,-139-138,8-7,8-6,48 29,-202-191,12 11,-1 1,17 21,-39-42,0 0,0 0,0 1,0-1,0 0,0 0,1 0,-1 0,0 1,0-1,0 0,0 0,0 0,0 0,0 0,0 0,0 1,1-1,-1 0,0 0,0 0,0 0,0 0,0 0,0 0,1 0,-1 0,0 1,0-1,0 0,0 0,1 0,-1 0,0 0,0 0,0 0,0 0,1 0,-1 0,0 0,0 0,0 0,0 0,0-1,1 1,-1 0,0 0,0 0,0 0,0 0,0 0,1 0,-1 0,0 0,0-1,0 1,0 0,0 0,0 0,0 0,0 0,1-1,-1 1,0 0,0 0,0 0,0-19,-6-24,-8-5,-2 0,-3 1,-1 1,-9-11,3 2,-64-130,-8 3,-109-147,95 158,-51-113,131 232,-2 3,-2 1,-27-28,16 21,3-2,-5-12,49 69,0 0,-1-1,1 1,0 0,-1-1,1 1,0 0,-1-1,1 1,0 0,-1-1,1 1,0-1,0 1,0 0,-1-1,1 1,0-1,0 1,0-1,0 1,0-1,0 1,0 0,0-1,0 1,0-1,0 1,0-1,0 1,0-1,0 1,1-1,-1 1,0 0,0-1,0 1,1-1,19 8,34 28,-48-31,185 120,104 73,36 48,66 81,-192-129,-4 13,-101-98,44 66,-112-145,-15-27,-17-6,1-1,-1 1,1-1,-1 0,1 1,-1-1,1 0,-1 0,0 1,1-1,-1 0,0 0,0 1,0-1,0 0,1 0,-1 0,0 0,0 1,0-1,-1 0,1 0,0 0,0 1,0-1,-1 0,-3-26,-2 0,-1 0,-1 1,-1 0,-2 0,-10-18,-27-45,-13-13,59 100,-53-98,4-1,-27-82,-26-56,89 204,-2 1,-1 0,-1 2,-2 0,-1 1,-15-14,23 33,29 32,196 197,57 63,-28-17,-27-32,27 56,-200-236,2-2,36 32,-77-80,0 1,1-1,-1 1,1-1,-1 1,1-1,-1 0,1 0,0 0,0 0,-1 0,1 0,0 0,0 0,0-1,0 1,0-1,0 0,0 1,0-1,0 0,0 0,0 0,1-1,-1 1,1-1,-1 0,0-1,0 1,0-1,0 0,-1 0,1 0,0 0,-1 0,1 0,-1-1,0 1,0 0,0-1,0 1,0-1,0 1,0-3,3-15,-1 0,-1 0,0-1,-2-18,-2 9,-1 0,-1 1,-2-1,-1 1,-1 1,-9-18,-21-49,-18-23,28 60,-115-206,59 116,22 38,-6 2,-58-70,47 59,73 103,21 24,20 23,69 73,5-6,24 12,-72-60,390 346,-445-390,38 30,-43-35,1 1,0-1,0 0,-1 1,1-1,0 0,0 0,0 0,0-1,0 1,1 0,-1-1,0 0,0 1,0-1,1 0,-1 0,0 0,0 0,2-1,-2 0,-1 0,1-1,-1 1,0-1,1 1,-1-1,0 0,0 0,0 1,0-1,0 0,0 0,-1 0,1 0,-1 0,1 0,-1 0,0 0,0 0,1 0,-2 0,1-1,-3-46,-12-16,-4 0,-2 2,-2 0,-4 2,-2-1,-3-8,21 47,5 9,-1 0,2-1,-1 0,2 0,0 0,4 14,0 1,-1 0,1-1,0 1,0-1,0 1,-1-1,1 1,0 0,0-1,0 1,0-1,0 1,0-1,0 1,0-1,0 1,0-1,0 1,0-1,0 1,1-1,-1 1,0 0,0-1,0 1,1-1,-1 1,0-1,0 1,1 0,-1-1,0 1,1 0,-1-1,0 1,1 0,-1 0,1-1,-1 1,1 0,-1 0,0 0,1-1,-1 1,1 0,-1 0,1 0,-1 0,1 0,-1 0,1 0,-1 0,1 0,-1 0,1 0,-1 0,0 1,1-1,-1 0,1 0,-1 0,1 1,-1-1,0 0,1 1,30 20,-28-19,96 83,85 97,-157-155,30 33,-34-36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11T15:01:29.63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205 8370,'23'2,"-1"1,1 1,-1 1,0 0,-1 2,3 2,42 11,116 31,-44-11,115 16,-219-51,562 83,-566-84,0 2,0 1,0 1,27 12,-56-20,-1 1,1-1,-1 0,1 1,-1-1,1 0,0 1,-1-1,1 0,-1 0,1 0,0 0,-1 0,1 1,0-1,-1 0,1 0,0-1,-1 1,1 0,0 0,-1 0,1 0,-1-1,1 1,0 0,-8-14,-28-23,32 34,-37-31,-1 2,-2 1,0 3,-40-19,26 14,-253-135,0 0,234 124,12 9,2-3,2-2,-44-40,83 61,-55-47,-78-54,149 116,0-1,0 1,0-1,0 0,1 0,-1 0,2-1,-1 0,0 1,1-1,0-2,2 7,0-1,1 1,-1-1,1 0,0 1,-1-1,1 0,0 1,0-1,0 0,0 1,0-1,0 0,1 1,-1-1,1 0,-1 1,1-1,0 0,0 0,0 1,1-1,-1 1,1 0,-1 0,1-1,-1 1,1 0,0 0,0 0,-1 1,1-1,0 0,0 1,0-1,0 1,0 0,0-1,0 1,2 0,14 0,0 0,0 1,0 0,0 2,-1 0,9 3,109 37,-25-8,458 107,-460-110,-2 4,-2 5,1 5,-48-23,36 7,46 18,-88-25,53 20,-93-39,0-1,0 0,1-1,-1 0,1-1,-1 0,1-1,2-1,-13 2,1-1,-1 0,1 0,-1-1,1 1,0 0,-1 0,1-1,-1 1,0-1,1 1,-1-1,1 0,-1 1,0-1,1 0,-1 0,0 0,0 0,0 0,0 0,0-1,0 1,0 0,0 0,0-1,-1 1,1-1,0 0,-1-1,0 0,0 1,0-1,-1 1,1-1,-1 0,1 1,-1-1,0 1,0 0,0-1,0 1,0 0,-1-2,-8-11,0 0,-1 0,-1 1,-5-5,16 19,-55-56,-2 2,-65-45,-140-81,172 129,-2 4,-2 3,-88-25,-79-36,209 78,1-3,1-2,-22-20,-35-23,73 53,-62-39,2-5,3-4,-15-20,106 90,0-1,0 1,0-1,0 0,1 1,-1-1,0 0,1 0,-1 0,0 0,1 0,-1 0,1 0,-1 0,1 0,0 0,-1 0,1 0,0 0,0 0,-1 0,1 0,0-1,1 2,-1-1,1 0,0 1,-1-1,1 1,0-1,-1 1,1-1,0 1,0-1,-1 1,1-1,0 1,0 0,0 0,-1-1,1 1,0 0,0 0,0 0,0 0,0 0,57 3,-53-2,57 10,-1 2,51 19,25 7,354 84,-244-53,-24-6,-142-41,29 15,-38-12,-35-12,-26-9,0 0,1-1,-1-1,1 1,0-2,0 0,0 0,0-1,1 0,1-1,-12 0,0 0,-1-1,1 1,0 0,0-1,-1 1,1-1,0 1,-1-1,1 0,-1 0,1 0,-1 1,1-2,-1 1,0 0,1 0,-1 0,0-1,0 1,0 0,0-1,0 1,0-1,0 0,0 0,-1-1,0 0,1 1,-1-1,0 0,0 1,0-1,-1 0,1 1,-1-1,1 0,-1 1,0-1,-1-2,-4-7,-1 0,0 0,0 0,-1 1,-8-9,-24-21,-3 1,-1 2,-1 2,-3 2,-22-11,-15-12,-4-9,48 37,-2 2,-1 2,-1 2,-1 2,-14-3,-14-8,-94-48,-49-37,-34-17,217 113,1-2,2-1,-9-9,-19-15,23 21,-13-9,2-3,-29-32,74 70,1 0,-1 0,1-1,0 1,0-1,0 1,0-1,0 1,0-1,0 0,1 1,-1-1,0 0,1 0,0 1,-1-1,1-2,0 4,0-1,1 0,-1 0,0 0,1 0,-1 1,0-1,1 0,-1 0,1 1,0-1,-1 0,1 1,-1-1,1 1,0-1,0 1,-1-1,1 1,0-1,0 1,0 0,-1-1,1 1,0 0,6-2,1 1,-1-1,0 2,1-1,-1 1,0 0,6 1,58 9,-1 3,0 3,37 14,-6-1,18-1,284 25,-162-26,-195-19,1 3,17 7,-28-7,1-1,0-2,0-2,15 0,69 1,0 5,15 9,-93-15,0-3,0-1,14-2,-39 0,-17 0,-1 0,1 0,0 0,-1 0,1 0,0 1,0-1,-1 0,1-1,0 1,0 0,-1 0,1 0,0 0,0-1,-1 1,1 0,0 0,-1-1,1 1,-1-1,1 1,0-1,-1 1,1-1,-1 1,1-1,-1 1,1-1,-1 1,0-1,1 0,-1 0,-1-1,1 1,-1 0,1-1,-1 1,0 0,1 0,-1 0,0-1,0 1,0 0,0 0,0 0,0 0,0 0,0 0,-59-41,51 36,-189-121,-6 8,-5 10,-167-60,-67-27,385 169,-139-56,-27-18,205 92,-1 2,0 0,-13-2,19 6,2 0,-1-1,0-1,1 0,-1 0,2-1,-1-1,0 0,-6-6,17 12,1 1,-1 0,1 0,-1-1,1 1,-1-1,1 1,-1 0,1-1,0 1,-1-1,1 1,0-1,-1 1,1-1,0 1,0-1,-1 1,1-1,0 1,0-1,0 0,0 1,0-1,0 1,0-1,0 1,0-1,0 0,0 1,0-1,0 1,1-1,-1 1,0-1,20-9,34 4,-53 6,511-1,-233 4,-267-3,85-2,0 5,0 4,82 18,-136-16,0 3,-1 2,0 1,3 4,-24-11,0-1,0-1,1-1,7 0,58 16,-30-1,58 18,-101-34,0-1,1 0,-1-1,1-1,0 0,8-1,-20-5,-12-3,-16-8,-58-33,-65-39,-4 6,-93-33,31 32,-381-162,379 155,-138-77,353 167,-42-23,42 22,-1 0,1 1,-1-1,1 0,-1 0,1 0,0 0,0 0,0 0,-1 0,1-1,0 1,0 0,1-1,-1 1,0 0,0-1,1 1,-1-1,1 1,-1-1,1 0,-1 1,1-1,0 1,0-1,1 1,-1 0,1 0,0 0,0 1,0-1,-1 0,1 1,0-1,0 1,0-1,0 1,0-1,0 1,0 0,0-1,0 1,0 0,1 0,-1 0,0 0,0 0,0 0,0 0,0 0,0 0,0 1,0-1,0 0,38 10,-32-9,152 45,153 37,-252-70,1-4,0-2,1-3,17-2,-54-1,0 1,-1 1,1 2,-1 0,6 4,-4-2,1-1,0-1,0-1,13-1,7 1,1 1,-1 3,1 2,-10-2,74 26,-111-34,0 0,0 0,0 1,0-1,0 0,0 0,0 0,0 0,0-1,0 1,0 0,0 0,0-1,0 1,0 0,0-1,-1 1,1-1,0 1,0-1,0 1,-1-1,1 0,0 1,0-1,-1 0,1 0,0-1,0 0,-1 0,1 0,-1 1,0-1,1 0,-1 0,0 0,0 0,0 0,0 0,-1 0,1 0,-1 0,0-5,-1-1,-1 1,0 0,0 0,0 0,-4-7,-5-1,1 0,-2 1,0 1,-1 0,0 0,-9-4,-99-65,63 46,-86-51,-45-14,87 48,66 33,0-1,1-2,1-2,2-1,0-1,-15-19,-34-33,48 48,2 0,-22-29,53 59,0-1,0 1,0 0,0 0,0-1,1 1,-1 0,0-1,1 1,-1-1,0 1,1-1,0 1,-1-1,1 1,0-1,0 1,0-1,0 1,0-1,0 0,1 1,0 0,-1-1,1 1,0 0,0 0,0 0,0 0,0 0,0 1,0-1,0 0,0 0,0 1,0-1,0 0,0 1,1 0,-1-1,0 1,1-1,9-1,1 0,0 0,0 1,0 1,3 0,-3 0,961 28,-743-25,-146-4,-84 1,0 0,0 0,-1 0,1 0,0 0,0 0,0-1,0 1,0 0,0 0,0 0,0 0,0 0,-1-1,1 1,0 0,0 0,0 0,0 0,0-1,0 1,0 0,0 0,0 0,0 0,0-1,0 1,0 0,0 0,0 0,1 0,-1-1,0 1,0 0,0 0,0 0,0 0,0 0,0 0,0-1,0 1,1 0,-1 0,0 0,0 0,0 0,0 0,0 0,1 0,-1 0,0-1,0 1,0 0,0 0,1 0,-1 0,0 0,0 0,0 0,0 0,1 0,-1 0,0 0,0 0,0 0,0 1,0-1,1 0,-1 0,0 0,-18-15,-30-15,-35-11,-1 3,-24-4,-77-33,-450-201,558 244,1-2,2-4,-35-25,70 24,25 23,13 16,1 0,0 0,-1-1,1 1,0 0,0 0,-1 0,1-1,0 1,0 0,0-1,-1 1,1 0,0-1,0 1,0 0,0-1,0 1,0 0,-1-1,1 1,0 0,0-1,0 1,0 0,0-1,0 1,0 0,1-1,-1 1,0 0,0-1,0 1,0 0,0-1,0 1,1 0,-1-1,0 1,0 0,1 0,-1-1,19-4,33 4,31 8,-1 4,1 3,18 9,244 75,-242-67,474 152,218 63,-562-178,-228-66,0-1,0 0,0 0,0-1,0 1,0-1,1 0,-1 0,0-1,1 0,-5 1,0 0,0-1,0 1,0 0,0-1,0 1,0 0,0-1,0 0,-1 1,1-1,0 1,0-1,-1 0,1 0,0 1,-1-1,1 0,-1 0,1 0,0 0,-1-1,0 0,0 0,0 1,0-1,0 0,0 1,0-1,0 0,-1 1,1-1,-1 0,1 1,-1-1,0 1,1-1,-1 1,0-1,0 1,-4-6,0 0,-1 0,1 1,-1 0,-1 0,1 0,-1 1,-6-4,-65-38,62 39,-818-438,308 137,376 219,-77-40,129 75,15 10,-73-54,132 81,0-1,1 0,1-2,1-1,1 0,2-2,0 0,-3-7,20 30,-1-1,1 0,0 0,0 0,0 0,0 0,0 0,0 0,0-1,1 1,-1 0,1 0,0 0,-1-1,1 1,0 0,0-1,1 1,-1 0,0 0,1 0,-1-1,1 1,0-1,2 1,-1-1,0 1,1 0,0 0,0 0,-1 0,1 1,0-1,1 1,-1-1,0 1,0 0,0 1,1-1,-1 0,0 1,4 0,20-3,1 1,-1 2,1 0,-1 2,1 2,2 0,70 17,1 3,-26-5,393 104,65 44,-227-63,-294-99,32 11,-44-15,1-1,-1 0,1 1,0-1,-1 0,1 0,-1 0,1 0,0 1,-1-1,1 0,-1 0,1 0,0 0,-1 0,1 0,-1-1,1 1,-1 0,1 0,0 0,-1-1,1 1,-1 0,1 0,-1-1,1 1,-1 0,1-1,-1 1,1-1,-1 1,0-1,1 1,-1-1,0 1,1-1,-1 1,0-1,0 1,1-1,-1 1,0-1,0 0,0 1,0-1,0 1,0-1,0 0,0 1,0-1,0 1,0-1,0 0,0 1,-1-1,1 1,-2-7,0 1,-1 0,1 0,-1 0,-1 0,1 0,-1 1,0-1,-1 1,-3-4,-55-49,48 46,-66-52,-2 3,-2 4,-9 1,-275-141,-178-59,321 154,-8-17,199 105,27 12,23 11,536 227,-130-58,-350-147,1-3,1-3,30 3,-100-27,-1 0,1 0,-1-1,1 0,-1 1,1-1,-1 0,1 0,0-1,-1 1,3-1,-5 1,1 0,-1-1,1 1,-1 0,0 0,1-1,-1 1,0 0,0-1,1 1,-1 0,0-1,0 1,0 0,1-1,-1 1,0 0,0-1,0 1,0-1,0 1,0-1,0 1,0 0,0-1,0 1,0-1,0 1,0 0,0-1,0 1,0-1,0 1,0 0,-1-1,1 1,0-1,0 1,-4-7,-1 1,1-1,-1 1,0 0,-1 0,1 1,-1-1,-218-190,-7 10,-55-22,71 56,125 92,81 47,15 7,23 3,11 6,0 1,0 3,-1 1,4 3,154 51,-151-47,638 206,-552-179,-121-40,-11-7,-21-15,-43-27,-125-69,29 19,-134-108,210 138,-4 3,-47-24,122 81,8 5,0 0,0-1,0 0,0 0,0 0,0-1,1 0,-1 1,1-2,0 1,1 0,-1-1,-1-2,5 6,0 1,0-1,0 0,0 1,0-1,0 0,1 1,-1-1,0 0,0 1,1-1,-1 1,0-1,1 0,-1 1,0-1,1 1,-1-1,1 1,-1-1,1 1,-1 0,1-1,-1 1,1 0,-1-1,1 1,0 0,-1-1,1 1,0 0,-1 0,1 0,0 0,-1 0,1 0,0 0,-1 0,1 0,0 0,34 0,9 7,1 2,-2 2,1 2,28 13,-6-3,117 40,466 149,-484-157,-147-52,-16-9,-23-16,-76-48,-26-10,29 19,-291-171,142 90,237 139,-35-24,40 27,0-1,-1 0,1 0,0 1,0-1,0 0,0 0,0 0,0 0,0-1,0 1,0 0,1 0,-1 0,0-1,1 1,-1 0,1-1,-1 1,1-1,0 1,-1-1,1 1,0 0,0-1,0 0,1 2,-1-1,1 0,0 0,-1 1,1-1,0 0,0 1,-1-1,1 1,0-1,0 1,0 0,0-1,0 1,0 0,-1-1,1 1,0 0,0 0,0 0,0 0,0 0,0 0,0 0,1 0,29 5,-27-4,50 13,-2 2,11 7,33 10,49 13,633 188,-738-226,-40-8,1 0,-1 0,1 1,-1-1,1 0,-1 0,0 0,1 0,-1 0,1 0,-1 0,1 0,-1 0,1-1,-1 1,1 0,-1 0,0 0,1 0,-1-1,1 1,-1 0,0 0,1-1,-1 1,0 0,1-1,-1 1,0 0,1-1,-1 1,0-1,0 1,0 0,1-1,-1 1,0-1,0 1,0-1,0 1,0 0,0-1,0 1,0-1,0 1,0-1,0 1,0-1,0 1,0-1,0 1,0 0,0-1,-1 1,1-1,0 1,0-1,-1 1,1 0,0-1,0 1,-1 0,1-1,0 1,-1 0,1 0,-1-1,-24-33,21 28,-70-83,-4 2,-4 5,-40-30,31 32,-10-17,75 59,30 41,-1 1,0-1,0 1,0-1,0 1,0 0,-1 0,0 0,0 0,0 1,0-1,-1 0,0 1,1 0,-2-1,1 4,7 78,-6-48,0-8,-1-1,-1 0,-1 1,-2-1,-1 1,-5 15,8-42,-1 0,1 1,-1-1,0 0,0 0,0 0,0 0,-1-1,1 1,-1-1,1 1,-1-1,0 0,0 0,0 0,0 0,0 0,0-1,-1 1,1-1,-1 0,1 0,-1-1,1 1,-1 0,-14 1,0-1,0-1,0 0,-13-2,-3 0,-57-3,1-3,0-4,1-5,0-3,2-4,-48-21,-59-15,126 40,-144-37,183 45,22 8,-1 1,1 0,-1 0,0 1,1 0,-1 0,0 1,0 0,0 0,-8 1,15 0,1 0,-1 0,1 0,-1 0,1 0,-1 0,1 0,-1 1,1-1,0 0,-1 0,1 1,-1-1,1 0,0 1,-1-1,1 1,-1-1,1 0,0 1,0-1,-1 1,1-1,0 1,0-1,-1 1,1-1,0 1,0-1,0 1,0-1,0 1,0-1,7 21,22 17,-26-35,26 32,1-2,2-1,2-2,0-1,2-1,1-2,10 3,12 8,-1 3,-2 2,-1 3,26 30,-55-50,0 1,-2 1,13 21,-36-48,-1 0,0 1,0-1,0 0,0 0,1 0,-1 1,0-1,0 0,0 1,0-1,0 0,0 0,0 1,0-1,0 0,0 0,0 1,0-1,0 0,0 1,0-1,0 0,0 0,0 1,0-1,0 0,0 0,0 1,-1-1,1 0,0 0,0 1,0-1,0 0,-1 0,1 0,0 1,0-1,-1 0,-13 4,-19-4,-6-8,0-2,0-1,1-2,1-1,-35-19,52 24,-26-17,38 21,-1-1,0 1,-1 0,1 1,-1 0,0 1,-3-1,12 4,1 0,-1-1,1 1,-1 0,1 0,-1 0,1 0,-1 0,1 0,-1 0,1 0,-1 0,1 0,-1 0,1 0,-1 0,1 0,-1 0,1 0,-1 0,1 1,-1-1,1 0,0 0,-1 1,1-1,-1 0,1 1,0-1,-1 0,8 12,20 12,20 4,0-1,1-2,2-3,15 4,31 14,260 128,-121-54,-165-78,9 10,-13-8,16 5,-63-32,0 1,-1 1,0 0,-1 2,0 0,-1 1,-1 0,1 4,5 3,0-1,2-1,0-1,4 2,36 26,-53-40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11T15:20:38.59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1 896,'33'33,"2"-2,1-1,1-2,18 9,36 17,37 13,-82-38,-38-23,-1 0,1-1,1 0,-1-1,0 0,1 0,7 2,-15-6,1 0,-1 0,0 0,0-1,0 1,1 0,-1 0,0-1,0 1,0-1,0 1,1-1,-1 0,0 1,0-1,0 0,-1 0,1 0,0 0,0 0,0 0,0 0,-1 0,1 0,-1 0,1 0,-1 0,1 0,-1 0,1-1,-1 1,0 0,0 0,0 0,0-1,0 1,0-1,4-56,-4 48,-4-135,-15-80,15 182,0-67,-2-13,6 122,-1 1,1-1,0 0,0 1,0-1,0 1,0-1,0 1,0-1,0 1,0-1,0 1,0-1,0 0,0 1,0-1,0 1,0-1,1 1,-1-1,0 1,0-1,1 1,-1-1,0 1,1 0,-1-1,0 1,1-1,-1 1,1 0,14 6,21 31,-31-32,80 83,3-5,4-3,3-5,66 39,-63-48,-3-2,2-3,78 34,-175-94,1-1,0 1,-1-1,1 1,0-1,0 1,-1-1,1 0,0 1,0-1,0 0,-1 0,1 0,0 0,0 0,0 1,0-1,0-1,-1 1,1 0,0 0,0 0,0 0,0-1,-1 1,1 0,0-1,0 1,-1 0,1-1,0 1,-1-1,1 1,0-1,-1 0,1 1,-1-1,1 0,-1 1,1-1,-1 0,1 0,-1 1,0-1,1 0,-1 0,0 0,0 1,0-1,1 0,-1 0,0 0,0 0,0 1,0-1,-1 0,1 0,0 0,0 0,-1 0,-11-59,10 55,-44-136,-7 2,-10-7,-135-265,187 390,-1 1,13 29,18 39,10 1,3 0,1-3,2 0,8 4,165 163,-100-99,-107-114,-1 1,0-1,0 1,0-1,1 0,-1 1,0-1,1 1,-1-1,0 0,1 1,-1-1,0 0,1 0,-1 1,1-1,-1 0,0 0,1 1,-1-1,1 0,-1 0,1 0,-1 0,1 0,-1 0,1 0,-1 0,1 0,-1 0,1 0,-1 0,1 0,-1 0,1 0,-1-1,0 1,1 0,-1 0,1 0,-1-1,1 1,-1 0,1-1,4-26,-9-37,-1 24,-6-33,4-1,3 1,3-30,1 100,0 1,0 0,0 0,0 0,1-1,-1 1,1 0,-1 0,1 0,0 0,0 0,-1 0,2 0,-1 0,0 0,0 0,1 0,-1 1,1-1,-1 0,1 1,-1-1,1 1,0 0,1 0,0 0,-1 1,1-1,-1 1,1 0,-1 0,1 0,0 0,-1 0,1 0,-1 1,1 0,-1-1,1 1,-1 0,1 0,0 1,11 5,-1 0,0 1,-1 1,0 0,0 0,3 5,47 51,26 37,-43-48,2-2,2-2,7 3,-49-47,-1-1,1 0,0 0,0-1,0 0,1 0,0 0,4 1,-10-5,-1 0,0 1,1-1,-1 0,0 0,1 0,-1 0,1 0,-1 0,0-1,1 1,-1 0,0-1,1 1,-1-1,0 1,0-1,1 1,-1-1,0 0,1 0,-1-1,1 0,0-1,-1 1,0 0,1-1,-1 1,0 0,0-1,0 0,0 1,-1-1,1 1,-1-1,0 0,1-1,0-35,-2 1,-1-1,-2 1,-2-1,-7-26,-2-17,5 27,3-1,3 1,2-1,4-38,-3 93,1 0,0 1,0-1,0 0,0 1,0-1,0 0,0 1,0-1,0 0,0 1,0-1,1 0,-1 1,0-1,0 0,1 1,-1-1,0 0,1 1,-1-1,0 1,1-1,-1 1,1-1,-1 1,1-1,-1 1,1 0,0-1,-1 1,1 0,-1-1,1 1,0 0,-1 0,1 0,0-1,-1 1,1 0,0 0,-1 0,1 0,0 0,0 0,-1 0,1 0,0 1,-1-1,1 0,0 0,31 24,59 68,19 31,62 64,121 75,-157-145,-119-102,-9-7,0-1,0 0,0 0,1-1,0 0,1-1,-1 0,4 1,-12-5,1-1,-1 1,0-1,0 0,1 0,-1 1,0-1,0 0,1 0,-1 0,0-1,1 1,-1 0,0 0,0-1,0 1,1-1,-1 1,0-1,0 1,0-1,0 0,0 1,0-1,0 0,0 0,0 0,0 0,0 0,-1 0,1 0,0 0,-1 0,1 0,0 0,-1-1,0 1,1 0,-1 0,0-1,0 1,1 0,-1-1,1-7,0-1,0 1,-1-1,0 1,-1-4,-7-44,-3 1,-2 0,-3 1,-1 1,-11-17,-9-31,8 23,13 39,2 0,2-3,11 40,0 0,1 0,-1 0,1 1,0-1,0 0,0 0,0 0,0 0,1 0,-1 1,1-1,0 0,0 0,0 1,0-1,0 0,0 1,1-1,0 2,-1-1,0 1,0 0,1 0,-1 0,1 1,-1-1,0 0,1 0,0 1,-1-1,1 1,-1-1,1 1,0 0,-1 0,1 0,0-1,-1 2,1-1,0 0,-1 0,1 0,-1 1,1-1,0 1,-1-1,1 1,-1 0,1 0,-1 0,1 0,15 11,-1 0,-1 1,0 1,-1 1,0 0,-1 0,-1 1,9 16,0-2,331 402,-327-402,4 7,-21-26,0 0,1-1,0 1,4 1,-13-12,0 1,0-1,0 0,0 0,0 0,0 1,1-1,-1 0,0 0,0 0,0 0,1 1,-1-1,0 0,0 0,0 0,1 0,-1 0,0 0,0 0,1 1,-1-1,0 0,0 0,1 0,-1 0,0 0,0 0,1 0,-1 0,0 0,0 0,1-1,-1 1,0 0,0 0,0 0,1 0,-1 0,0 0,0 0,0-1,1 1,-1 0,0 0,0 0,0 0,0-1,1 1,-1 0,0 0,0 0,0-1,0 1,0 0,0-1,2-20,-10-52,-3 0,-4-3,-11-74,-7-51,8 51,5-9,20 158,0-51,8 28,-7 23,-1 1,1-1,-1 1,1-1,-1 1,1 0,-1-1,1 1,0 0,-1-1,1 1,-1 0,1 0,0 0,-1 0,1-1,0 1,-1 0,1 0,0 0,-1 0,1 0,-1 1,1-1,0 0,-1 0,1 0,0 0,-1 1,1-1,-1 0,1 1,9 6,0 0,-1 0,0 1,0 1,-1-1,0 2,-1-1,6 10,9 9,118 158,63 117,-123-179,-79-122,0 0,0-1,0 1,1 0,-1 0,1-1,-1 1,1-1,0 1,-1-1,1 0,2 1,-4-2,0 0,1 0,-1 0,1 0,-1 0,0 0,1 0,-1 0,1 0,-1 0,0 0,1 0,-1 0,0-1,1 1,-1 0,0 0,1 0,-1-1,0 1,1 0,-1-1,0 1,1 0,-1 0,0-1,0 1,0 0,1-1,-1 1,0-1,0 1,0 0,0-1,0 1,1-1,0-7,1-1,-1 0,0 0,-1 1,0-5,-2-64,-10-62,0 4,11 133,1 0,0 0,0 1,0-1,0 0,0 0,0 0,0 0,1 0,-1 0,1 0,-1 0,1 1,1-3,-2 4,1 0,-1 0,1 0,-1 0,1 0,-1 0,1 0,-1 0,1 0,-1 0,1 0,-1 0,1 0,-1 1,1-1,-1 0,0 0,1 1,-1-1,1 0,-1 0,1 1,-1-1,0 1,1-1,-1 0,0 1,0-1,1 1,-1-1,0 0,0 1,1-1,34 59,-28-45,139 237,86 103,-221-338,33 42,-42-56,0 0,0 0,0 0,0 0,0 0,0 0,0-1,1 1,-1-1,1 1,-1-1,1 0,-1 0,1 0,0-1,-1 1,1-1,0 1,0-1,-1 0,2 0,-3 0,1-1,0 0,-1 0,1 0,-1 0,1 0,-1 0,1 0,-1 0,0-1,0 1,1 0,-1-1,0 1,0-1,0 1,-1-1,1 0,0 1,-1-1,1 0,-1 0,1 1,-1-2,7-50,-6 44,5-141,-10-71,1 49,5 143,-2 29,0 0,0 0,1 0,-1 0,0 0,0 0,0 0,0 0,0 0,1 0,-1 0,0 0,0 0,0 0,1 0,-1 0,0 0,0 0,0 0,0 0,1 0,-1 0,0 0,0 0,0 0,0 0,1 0,-1 0,0 0,0 0,0 0,0 1,0-1,0 0,1 0,-1 0,0 0,0 0,0 1,0-1,0 0,0 0,0 0,0 0,0 0,0 1,0-1,0 0,0 0,0 0,0 1,0-1,0 0,0 0,0 0,0 0,0 1,0-1,0 0,0 0,13 50,-9-28,0 0,0-1,1 0,1 0,1-1,3 8,4-4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11T15:20:38.598"/>
    </inkml:context>
    <inkml:brush xml:id="br0">
      <inkml:brushProperty name="width" value="0.5" units="cm"/>
      <inkml:brushProperty name="height" value="1" units="cm"/>
      <inkml:brushProperty name="color" value="#FFFC00"/>
      <inkml:brushProperty name="tip" value="rectangle"/>
      <inkml:brushProperty name="rasterOp" value="maskPen"/>
      <inkml:brushProperty name="ignorePressure" value="1"/>
    </inkml:brush>
  </inkml:definitions>
  <inkml:trace contextRef="#ctx0" brushRef="#br0">1 1194,'12'-1,"0"0,0-1,-1-1,1 0,-1 0,1-1,-1-1,4-3,55-17,15-1,-1-3,38-21,-3 1,671-222,-472 183,-233 61,-52 15,1 2,0 1,0 1,30-1,-64 9,-46 3,0 2,0 3,-18 6,-93 40,-70 39,-48 18,207-86,0 2,2 4,1 2,2 4,1 2,2 2,-1 6,20-13,2 1,2 1,1 2,2 2,2 1,1 2,3 1,-19 37,24-44,-14 26,36-60,0 0,0 0,0 0,0 0,0 0,0 0,1 0,-1 0,1 0,0 0,0 0,0 0,0 1,1-1,-1 0,1 0,0 0,0 0,0 0,0-1,1 0,0 1,0-1,0 0,0 0,0 0,0-1,1 1,-1 0,0-1,1 0,-1 1,1-1,0 0,-1 0,1-1,0 1,0-1,-1 1,1-1,1 0,62 1,-62-2,67-6,0-3,0-3,15-7,206-67,-7 1,318-91,-551 160,45-12,-2-4,0-4,-3-5,17-13,-16 7,2 3,57-16,-17 7,165-53,-76 31,23-2,-183 61,0 2,1 2,0 4,32 0,-8 5,-375 2,-159 6,410 0,-1 2,2 2,-1 1,1 1,0 2,-10 7,-67 21,-210 80,154-54,-5-7,129-46,-203 56,227-64,-1 2,2 0,-1 1,1 1,0 0,1 1,0 2,1-1,-8 9,-25 23,2 3,-8 12,51-54,0 1,0-1,0 1,1 0,0 0,0 1,-2 3,5-8,-1-1,1 1,0 0,0-1,0 1,0 0,0-1,0 1,0 0,0-1,0 1,0 0,0-1,0 1,0 0,0-1,1 1,-1 0,0-1,0 1,1-1,-1 1,1 0,-1-1,1 1,0 0,0 0,1 0,-1-1,1 1,-1 0,1-1,0 1,-1-1,1 0,0 1,-1-1,1 0,-1 0,1 0,0 0,-1 0,82-6,-2-3,0-3,59-19,52-8,353-39,146-26,-230-6,-232 32,-9 3,-107 40,-18 6,10 1,-45 12,37-16,48-13,-42 20,27-7,104-12,-179 32,-52 7,-14 1,-19 0,-9 3,-1 2,0 1,1 3,-1 1,-33 9,-50 20,-20 13,-28 8,-477 127,579-162,1 2,0 4,-2 5,-193 103,169-85,-29 9,55-28,-24 16,-193 122,-82 48,-110 34,321-185,66-29,-31 20,43-20,-2-3,-19 2,22-8,19-7,13-5,1 2,-36 19,44-19,-1-2,0-2,-32 8,21-7,41-13,1 1,-1 0,1 0,0 0,0 1,0 0,-2 2,7-5,1-1,-1 1,1-1,-1 1,1-1,-1 1,1-1,-1 1,1-1,0 1,-1 0,1-1,0 1,-1 0,1-1,0 1,0 0,0-1,0 1,0 0,-1-1,1 1,0 0,1 0,-1-1,0 1,0 0,1 0,0 0,0 0,0 1,1-1,-1 0,0-1,1 1,-1 0,0 0,1-1,-1 1,1 0,-1-1,1 0,-1 1,1-1,0 0,0 0,53 7,0-2,1-3,-1-2,7-3,39 0,391 5,264-6,-683-1,0-4,0-2,-2-4,1-3,62-25,67-36,65-40,-102 42,-5-8,126-89,-211 127,2 2,71-29,167-58,-218 93,126-61,143-92,-130 66,-79 52,57-15,117-53,24-40,-219 106,-64 34,65-28,-131 68,-1 0,0 0,0 0,0 0,0 1,1-1,-1 1,0 0,1 0,-1 1,1-1,-1 1,1 0,-1 0,5 1,-9-1,0 1,0 0,1-1,-1 1,0 0,0-1,0 1,0 0,0-1,0 1,0 0,0-1,0 1,0 0,0-1,0 1,-1 0,1-1,0 1,0 0,-1-1,1 1,0-1,-1 1,1 0,-1-1,1 1,-1-1,1 1,-1-1,1 0,-1 1,1-1,-1 1,0-1,1 0,-1 1,-24 19,-91 55,-113 52,29-18,-21 10,-76 20,68-33,-55 42,-271 186,179-141,141-77,190-92,-251 135,-97 63,307-179,-25 5,26-11,-38 23,17-6,-33 8,8-4,42-12,-38 28,55-30,-2-3,-40 14,31-21,-59 14,-59 24,171-61,1 0,0 2,1 1,1 2,-7 5,-33 18,51-31,-23 16,39-24,0 0,0 0,0 0,-1 0,1 0,0 1,0-1,0 0,0 0,0 0,0 0,0 0,0 1,0-1,-1 0,1 0,0 0,0 1,0-1,0 0,0 0,0 0,0 1,0-1,0 0,0 0,0 0,1 0,-1 1,0-1,0 0,0 0,0 0,0 1,0-1,0 0,0 0,0 0,1 0,-1 0,0 1,0-1,0 0,0 0,1 0,-1 0,0 0,0 0,14 5,16-2,295-4,-118-2,-126 2,0-3,-1-4,9-5,-42 4,-2-2,1-2,-2-2,0-2,0-2,0-3,61-34,3 5,1 4,9 3,359-128,83-26,78-19,158-98,-674 261,-2-5,-4-6,43-33,228-160,-259 166,-40 26,3 4,3 4,70-31,47-2,-30 13,21-20,-95 39,15-8,105-40,-70 34,-74 32,8 2,-65 29,1 1,0 1,0 2,1 0,17 0,-11 7,-24 5,-19 6,-37 21,-1-3,-2-1,-1-3,-1-2,-5-1,16-5,-368 173,-89 40,449-210,-381 170,264-109,-81 57,112-64,-2-6,-31 6,70-32,-28 18,2 5,3 6,4 5,-92 80,80-62,-4-6,-4-6,-3-6,-94 36,153-73,2 4,-33 26,-142 110,136-94,-82 68,80-59,-48 24,92-72,0 0,2 3,-52 47,98-73,2 1,-16 19,33-34,0 1,1-1,0 1,1 0,0 1,1-1,0 1,1 0,0 4,3-15,1-1,0 1,-1 0,1 0,0 0,0 0,0 0,0 0,0 0,0 0,0 0,0 0,0 0,0-1,1 1,-1 0,0 0,1 0,-1 0,0 0,1-1,-1 1,1 0,0 0,-1 0,1-1,-1 1,1 0,0-1,0 1,2 0,-1 0,0 0,1-1,-1 1,0-1,1 1,-1-1,1 0,-1 0,1 0,-1 0,2 0,12-3,0 0,0-1,11-4,-22 6,67-26,-1-2,-1-4,63-42,-49 28,272-139,-217 116,66-47,-76 42,678-333,-580 301,803-337,-698 309,538-229,-553 241,84-36,236-116,-425 183,127-60,-175 64,58-28,-83 63,-119 47,0 2,1 0,0 1,0 0,0 2,11 1,-5-1,0-1,0-1,16-5,-21 3,-16 3,1 1,0 0,0 0,0 1,0-1,0 2,0-1,4 1,-11 0,1 0,-1 0,1 0,-1 0,1 0,-1 0,1 0,-1 0,1 0,-1 0,1 0,-1 0,1 1,-1-1,0 0,1 0,-1 0,1 1,-1-1,0 0,1 1,-1-1,0 0,1 1,-1-1,0 0,1 1,-1-1,0 1,0-1,1 0,-1 1,0-1,0 1,0-1,0 1,0-1,0 1,0-1,1 1,-1-1,-1 1,1-1,0 1,0-1,0 0,0 1,0 0,-18 20,-67 39,-1-5,-47 20,18-9,-542 293,-809 321,695-337,551-243,-15 13,4 10,-80 64,175-102,14-9,-102 83,-184 154,162-123,172-133,36-28,1 1,-1 3,-69 63,-4-4,17-15,-68 72,155-140,0-1,1 1,0 1,0-1,1 1,-2 4,-11 22,10-25,8-15,15-17,18-3,1 1,1 2,2 2,0 1,0 2,37-10,53-25,29-18,375-161,-103 45,282-174,1103-574,-763 501,-843 353,687-305,-227 91,-324 171,-187 70,-102 33,344-108,-361 120,-1 1,1 2,28 0,-27 2,0-1,0-2,8-3,33-12,-2-3,49-22,-109 35,-16 3,-3 6,0 0,1 0,-1 0,0 1,0-1,0 1,0-1,0 1,0 0,0 0,-1 0,1 0,0 0,0 0,-37 6,0 1,0 1,1 2,0 2,1 2,-19 10,-22 6,-718 285,452-159,-87 65,110-40,-276 149,-750 290,707-335,49-21,-846 410,1061-500,196-96,-153 93,-138 122,456-284,2 0,-1 1,1 1,1 0,-10 11,23-22,-1 0,0 0,1 0,-1 0,0 0,1 0,-1 0,0 0,1 0,-1 0,0 0,1 0,-1 0,0 0,1 1,-1-1,0 0,1 0,-1 0,0 1,0-1,1 0,-1 0,0 1,0-1,0 0,1 0,-1 1,0-1,0 0,0 1,0-1,0 0,0 1,0-1,1 0,-1 1,0-1,0 0,0 1,0-1,0 0,-1 1,1-1,0 0,0 1,0-1,0 0,0 1,0-1,0 0,-1 0,1 1,0-1,0 0,0 1,-1-1,1 0,0 0,0 0,-1 1,1-1,0 0,0 0,-1 0,1 0,0 1,-1-1,1 0,27-5,75-20,1 5,1 5,78-2,82-10,53-31,-2-13,205-80,-149 41,222-73,-415 119,-3-7,46-33,147-95,39-19,634-348,-110 56,-598 354,80-14,-145 62,-71 25,330-126,-339 144,141-47,16 11,-247 76,649-180,-699 189,276-95,-265 92,1 2,15-1,83-23,-51 11,1 4,27 1,83-18,-184 33,-34 10,0 0,0 0,0 0,0 0,0 0,0 0,0 0,0 0,0-1,0 1,0 0,0 0,0 0,0 0,0 0,0 0,0 0,0 0,0 0,0 0,0-1,0 1,0 0,0 0,0 0,0 0,0 0,0 0,0 0,0 0,0 0,0 0,0 0,0 0,0 0,0-1,0 1,1 0,-1 0,0 0,0 0,0 0,0 0,0 0,0 0,0 0,0 0,0 0,-14 0,-23 2,-47 15,1 4,-70 27,54-16,-141 55,-227 116,115-45,-992 353,190-41,795-313,-279 133,-515 323,698-374,-34 20,276-128,-6 5,-159 68,188-114,-182 84,198-92,3 7,-31 30,189-111,-42 27,-1-2,-2-3,-12 2,-20 8,3 4,-21 17,-74 35,179-92,9-3,19-4,93-25,65-26,-65 18,506-164,-40 11,44 11,450-144,-692 175,106-70,-451 198,-35 15,-8 4,-19 6,-36 16,-1588 697,1556-672,2 4,3 4,-70 60,6-6,139-102,-53 38,-3-3,0-2,-56 23,26-27,62-25,1 1,0 2,1 1,1 1,0 2,-17 14,-5 12,52-44,1 0,-1 0,0 0,0 0,1 0,-1 1,0-1,0 0,0 0,1 0,-1 0,0 0,0 0,0 0,1 0,-1 0,0 1,0-1,0 0,0 0,1 0,-1 0,0 1,0-1,0 0,0 0,0 0,0 1,0-1,1 0,-1 0,0 0,0 1,0-1,0 0,0 0,0 0,0 1,0-1,0 0,0 0,0 1,0-1,0 0,-1 0,1 0,0 1,0-1,0 0,0 0,0 0,0 1,0-1,-1 0,1 0,0 0,0 0,0 1,0-1,-1 0,1 0,23-7,104-45,106-60,113-82,-102 55,504-252,-401 230,82-14,192-41,132-51,-669 230,38-23,-64 30,-54 27,0 2,-1-1,1 0,0 1,0 0,0-1,0 2,0-1,0 0,0 1,3 0,-7 0,1 0,-1 0,0 0,0 0,1 0,-1 0,0 1,0-1,1 0,-1 0,0 0,0 0,1 1,-1-1,0 0,0 0,0 1,0-1,1 0,-1 0,0 1,0-1,0 0,0 1,0-1,0 0,0 0,0 1,0-1,0 0,0 1,0-1,0 0,0 1,0-1,0 0,0 0,0 1,0-1,0 0,0 1,-1-1,1 0,0 0,-21 28,-204 182,-163 113,97-85,-15 32,-63 88,275-263,-4-3,-4-6,-40 24,67-62,-73 33,22-13,44-25,-1-3,-3-4,-56 15,113-39,0 0,1 2,1 1,1 2,0 0,-6 7,3-5,29-18,-1-1,0 1,1 0,-1-1,0 1,1-1,-1 1,0-1,0 0,1 1,-1-1,0 0,0 1,0-1,1 0,-1 0,0 0,0 0,0 0,0 0,1 0,-1 0,0 0,0 0,0 0,0 0,1-1,-1 1,0 0,0-1,0 1,1 0,-2-1,2-1,1 1,-1 0,0-1,0 1,1-1,-1 1,1 0,-1-1,1 1,-1 0,1 0,0 0,0-1,0 1,-1 0,1 0,0 0,0 0,0 0,1 1,-1-1,0 0,34-24,-24 18,152-105,-33 23,28-30,581-436,-435 336,249-184,969-717,-664 505,-788 566,710-464,-612 415,239-147,-387 232,-8 4,1 0,0 2,0 0,11-5,-21 14,-11 8,-52 47,-2-3,-2-3,-3-2,-49 40,-109 91,-476 366,-788 626,1297-1005,321-269,37-17,-55 40,1282-831,52 76,-317 168,-691 403,39-4,217-76,-334 172,-324 155,-29 17,-11 8,-13 12,-109 94,-5-6,-76 44,-82 66,-536 472,743-620,-29 25,-278 228,261-226,-4-6,-20 4,127-81,0-1,0-2,-28 10,34-20,20-3,0 0,0 0,0 0,1 0,-1 0,0 0,1 0,-1 1,1-1,-1 0,1 0,-1 0,1 0,-1 1,1-1,0 0,0 1,-1-1,1 0,0 1,0-1,0 1,0-1,50-41,2 2,2 3,30-15,-2 1,825-485,25 27,-272 152,-160 95,-238 127,-248 127,-7 4,-1 0,1 0,0 0,0 1,0 0,5 0,-13 3,0 0,1 0,-1 0,0 0,0-1,1 1,-1 0,0 0,1 0,-1 0,0 0,0 0,1 0,-1 0,0 0,1 1,-1-1,0 0,0 0,1 0,-1 0,0 0,0 0,1 0,-1 1,0-1,0 0,1 0,-1 0,0 1,0-1,0 0,1 0,-1 1,0-1,0 0,0 0,0 1,0-1,0 0,0 0,0 1,1-1,-1 0,0 1,0-1,0 0,0 1,0-1,-1 0,1 0,0 1,0-1,0 0,0 0,0 1,0-1,0 0,0 1,-1-1,1 0,0 0,0 0,0 1,-1-1,1 0,0 0,-16 21,-38 34,-3-2,-28 17,-25 23,-356 298,-131 120,138-58,107-101,318-318,29-28,7-5,17-12,30-22,196-131,84-35,107-67,-247 148,5 8,50-12,410-165,-343 154,-160 66,30-13,6 7,-134 59,-38 14,-22 8,-30 15,31-19,-318 185,-249 148,318-173,72-44,-66 25,-288 104,147-73,360-157,23-9,8-9,-1 0,0-1,1 1,-1-1,1 0,-1 1,1-1,-1 1,1-1,-1 0,1 1,-1-1,1 0,-1 1,1-1,0 0,-1 0,1 0,-1 0,1 1,0-1,-1 0,1 0,0 0,-1 0,15-1,0 1,0-2,0 0,-1-1,1 0,-1-1,0 0,0-2,0 1,4-4,15-5,498-196,495-218,-342 135,-430 193,5 12,47-1,-278 81,0 2,0 1,1 1,0 2,-1 0,1 2,0 2,9 1,-38-3,1 0,0 0,-1 0,1 0,-1 0,1 0,0 0,-1 0,1 0,0 0,-1 0,1 1,-1-1,1 0,-1 0,1 1,0-1,-1 0,1 1,-1-1,1 1,-1-1,0 1,1-1,-1 1,1-1,-1 1,0-1,1 1,-1-1,0 1,0-1,1 1,-1 0,0-1,0 1,0-1,0 1,0 0,0-1,0 1,0 0,0-1,0 1,0-1,0 1,0 0,-1-1,1 1,0-1,0 1,-1 0,1-1,0 1,-1-1,1 1,-32 31,-54 31,-3-4,-96 46,140-80,-460 240,273-147,-798 360,278-138,706-318,-537 251,-14-33,254-118,-259 87,549-193,18-5,0 0,-28 15,63-26,-1 0,1 0,-1 0,1 0,-1 0,1 0,0 1,-1-1,1 0,0 0,-1 0,1 0,-1 1,1-1,0 0,-1 0,1 1,0-1,0 0,-1 1,1-1,0 0,0 1,-1-1,1 0,0 1,0-1,0 1,0-1,-1 0,1 1,0-1,0 1,0-1,0 0,0 1,0-1,0 1,0-1,0 0,0 1,19 6,37-5,60-11,27-11,-27 4,630-111,-212 29,1297-158,-1793 250,-37 4,-9 1,-66 0,55 1,-253 10,-222 37,-272 73,89 12,-122 65,-642 253,1297-399,-329 109,327-117,-3-7,-35 0,177-35,-22 4,-1 0,0-2,0-1,0-2,-29-3,58 3,0 0,1 0,-1 0,0 1,0-1,1-1,-1 1,0 0,0 0,1 0,-1 0,0 0,1-1,-1 1,0 0,1 0,-1-1,0 1,1-1,-1 1,0-1,1 1,-1-1,1 1,-1-1,1 1,-1-1,1 1,0-1,-1 0,1 1,0-1,-1 0,1 1,0-1,0 0,0 0,0 1,0-2,1 0,0 0,0 0,1 0,-1 1,1-1,0 0,-1 0,1 1,0-1,0 1,0 0,0-1,2 1,72-44,16-3,1100-505,35 21,-210 92,-505 214,-85 39,-85 37,-130 58,41-19,10-18,-223 103,-40 26,1 0,-1 0,0-1,1 1,-1 0,0-1,1 1,-1 0,0 0,0-1,1 1,-1 0,0-1,0 1,0-1,1 1,-1 0,0-1,0 1,0-1,0 1,0 0,0-1,0 1,0-1,0 1,0 0,0-1,0 1,0-1,0 1,-1-1,0 0,0 1,0-1,-1 0,1 1,-1-1,1 1,-1 0,1-1,0 1,-1 0,1 0,-1 0,1 0,-1 0,-1 0,-35 3,1 2,-1 1,1 1,0 3,-4 2,-33 8,-2033 614,753-135,-160 141,-852 338,2007-829,7 16,-2 19,328-169,-7 4,-1 0,-1-3,0 0,-2-3,-3 1,34-13,1 0,0 0,0 1,0-1,0 1,0 0,0 1,0-1,-1 2,6-4,0 0,0 0,-1 0,1 0,0 0,0 1,0-1,-1 0,1 0,0 0,0 1,0-1,0 0,-1 0,1 0,0 1,0-1,0 0,0 0,0 1,0-1,0 0,0 0,0 1,0-1,0 0,0 1,0-1,0 0,0 0,0 1,0-1,0 0,0 0,0 1,0-1,0 0,1 0,-1 1,0-1,0 0,0 0,0 0,1 1,-1-1,0 0,0 0,0 0,1 0,-1 1,0-1,0 0,1 0,-1 0,0 0,0 0,1 0,-1 0,0 0,1 0,20 5,10-3,0-1,0-2,1-1,16-4,131-28,-177 34,274-64,124-23,1 28,2 18,108 15,-108 4,299-4,-653 31,-49-5,1-1,-1 1,1 0,-1 0,1 0,-1 0,1 0,-1 0,0 0,1 0,-1 0,1 1,-1-1,1 0,-1 0,1 0,-1 0,0 1,1-1,-1 0,1 0,-1 1,0-1,1 0,-1 1,0-1,1 1,-1-1,0 0,0 1,1-1,-1 1,0-1,0 0,0 1,0-1,1 1,-1-1,0 1,0-1,0 1,0-1,0 1,0-1,0 1,-19 14,-2-6,0-1,0 0,-22 4,5-1,-473 166,6 31,59-23,-42 25,-62 24,370-167,-184 75,281-103,59-26,0-1,-1-1,0-1,0-1,-1-2,-22 4,31-9,0 1,0 0,1 2,-1 0,-8 4,12 2,13-11,1 1,0-1,0 1,0-1,0 0,0 1,0-1,0 0,1 0,-1 0,0 1,0-1,0 0,0-1,0 1,0 0,0 0,0 0,0-1,1 1,40-7,0-2,18-7,-18 5,534-158,241-119,1375-454,704-204,-969 329,-1863 601,-46 15,-20 7,-27 15,-138 71,-138 52,166-80,-2223 1017,2183-1000,-1480 624,1034-495,-214 84,549-168,-54 21,238-110,59-22,1 2,-1 2,33-13,14-8,26-14,64-27,2 5,15-1,198-58,-159 52,3453-1062,-1251 434,-1795 513,-550 161,-11 6,-21 11,-319 151,73-39,-1952 914,708-329,1165-548,-287 90,-31 19,552-228,-30 4,49-18,185-68,29-20,25-10,1511-603,-1517 621,1369-464,18 52,-735 275,-499 119,-251 59,-34 5,0 1,-1-1,1 0,0 0,-1 1,1-1,0 0,0 1,-1-1,1 0,0 1,0-1,0 0,-1 1,1-1,0 0,0 1,0-1,0 1,0-1,0 0,0 1,0-1,0 1,0-1,0 0,0 1,0-1,0 0,0 1,0-1,1 1,-1-1,0 0,0 1,0-1,1 0,-1 1,0-1,0 0,1 0,-1 1,0-1,1 0,-1 0,0 1,1-1,-1 0,0 0,1 0,-1 1,0-1,1 0,-1 0,1 0,-1 0,0 0,1 0,-1 0,1 0,-1 0,-12 10,-1 0,0-1,-1-1,0 0,-5 1,-1 2,-263 141,-957 492,-515 152,1378-629,-323 112,577-229,119-47,10-2,21-4,54-15,-1-3,44-20,165-71,-249 96,-21 8,1489-561,638-43,-2073 593,2-1,1 3,37-2,-108 19,0 0,0-1,0 1,-1 1,1-1,0 1,0 0,-1 0,1 0,-1 1,1 0,2 1,-5-2,-1-1,0 1,0 0,0 0,0 0,0 0,0 0,0 0,0 0,0 0,0 1,-1-1,1 0,0 0,-1 1,1-1,-1 0,0 1,1-1,-1 1,0-1,0 0,0 1,0-1,0 1,0-1,0 1,0-1,-1 0,1 1,0-1,-1 0,0 1,1-1,-1 0,1 1,-1-1,0 0,0 0,0 0,-1 1,-4 6,-1 0,0 0,0-1,-1 0,1 0,-2-1,1 0,-1 0,0-1,0 0,-4 1,-27 10,0-1,-9 1,22-8,-348 125,7 16,7 16,-263 167,516-270,-334 196,423-248,52-27,163-56,188-41,-294 89,413-110,275-28,221 21,-492 73,-491 67,-24 4,-19 5,-243 84,-135 71,46-17,158-69,-564 232,735-294,1 1,0 2,2 0,-9 9,35-26,0 0,1 1,-1-1,0 1,1-1,-1 1,0-1,1 1,-1-1,0 1,1 0,-1-1,1 1,0 0,-1-1,1 1,-1 0,1 0,0-1,0 1,-1 0,1 0,0-1,0 1,0 0,0 0,0 0,0 0,0 0,1 0,0-1,0 1,0 0,1-1,-1 1,0-1,0 1,1-1,-1 0,0 0,0 0,1 1,-1-1,0 0,1 0,-1-1,0 1,0 0,1 0,0-1,21-3,0-2,-1 0,0-1,0-2,12-6,109-60,-91 46,74-45,-2-6,-4-6,106-99,307-323,-489 463,195-190,9 11,167-111,-352 290,1 2,59-27,-103 59,0 2,1 0,0 2,1 0,0 1,-1 1,2 2,-1 0,0 1,1 1,16 2,-39-1,0 0,0 0,0 0,0 0,0 0,-1 0,1 0,0 0,0 0,0 0,0 0,-1 0,1 0,0 0,0 0,0 1,0-1,0 0,0 0,0 0,-1 0,1 0,0 0,0 1,0-1,0 0,0 0,0 0,0 0,0 0,0 1,0-1,0 0,0 0,0 0,0 0,0 1,0-1,0 0,0 0,0 0,0 0,0 1,0-1,0 0,0 0,0 0,0 0,0 0,1 1,-1-1,0 0,0 0,0 0,0 0,0 0,0 0,1 0,-1 0,0 1,0-1,0 0,0 0,0 0,1 0,-1 0,0 0,0 0,-23 15,-34 14,-822 366,481-220,-235 97,147-65,133-58,-205 51,541-194,-41 10,55-15,-1-1,1 1,-1-1,1 0,-1 0,1 0,-1 0,1-1,-1 1,1-1,-1 0,1 0,0 0,-1-1,3 2,0-1,0 0,0 0,0 1,0-1,0 0,0 0,0 0,1 0,-1 0,0 0,1 0,-1 0,1-1,-1 1,1 0,0 0,-1 0,1-1,0 1,0 0,0 0,0 0,0-1,0 1,0 0,0 0,1-1,-1 1,0 0,1 0,-1 0,1 0,-1 0,1 0,0-1,25-39,-24 39,47-57,3 3,3 2,1 3,61-43,63-33,26-4,1231-700,-715 424,352-217,-792 471,-501 254,-116 30,-241 63,479-162,-952 260,431-127,410-107,174-48,20-5,1-1,-1 0,0-1,0-1,0 0,0 0,0-2,-1 0,14 0,1 0,-1 0,0 0,1 0,-1 0,1 0,-1 0,1 0,-1 0,1 0,-1 0,1-1,-1 1,1 0,-1 0,1-1,-1 1,1 0,0-1,-1 1,1 0,-1-1,1 1,0-1,0 1,-1 0,1-1,0 1,-1-1,1 1,0-1,0 1,0-1,0 1,0-1,0 1,-1-1,1 0,0 1,0-1,0 1,1-1,-1 1,0-1,0 1,0-1,0 1,0-1,1 1,-1-1,0 1,0-1,1 1,-1-1,26-31,39-25,3 2,1 3,38-19,-38 24,528-330,-85 55,157-137,-374 237,40-56,-290 234,-45 43,1 1,-1 0,0 0,1 0,-1-1,0 1,1 0,-1 0,0-1,0 1,1 0,-1-1,0 1,0 0,1 0,-1-1,0 1,0-1,0 1,0 0,0-1,0 1,0 0,1-1,-1 1,0-1,0 1,0 0,-1-1,1 1,0 0,0-1,0 1,0-1,0 1,0 0,0-1,-1 1,1 0,0-1,0 1,0 0,-1 0,1-1,0 1,-1 0,1-1,0 1,0 0,-1 0,1 0,0-1,-1 1,1 0,-1 0,1 0,0 0,-1 0,1 0,0 0,-1 0,1 0,-13 1,1 1,-1 0,1 1,0 1,0 0,1 0,-1 1,-4 3,-18 7,-370 165,-88 70,146-72,238-124,-299 144,272-138,-2-7,-6-5,21-3,-6 2,99-44,29-3,0-1,-1 1,1 0,0 0,0-1,0 1,-1 0,1-1,0 1,0 0,0 0,0-1,-1 1,1 0,0-1,0 1,0 0,0-1,0 1,0 0,0-1,0 1,0 0,0-1,0 1,0 0,0-1,0 1,1 0,-1-1,0 1,0 0,0-1,0 1,1 0,-1-1,0 1,0 0,0 0,1-1,-1 1,6-8,1 1,0-1,0 1,0 0,2 0,200-156,-15 13,105-104,216-173,-362 315,-23 17,15-21,-134 107,119-111,-111 100,-1 0,-1-2,-1 0,0-1,3-9,18-40,51-89,-79 150,-1 0,2 0,0 0,0 1,1 1,0 0,8-5,-4 3,0-1,-1-1,12-12,62-77,-88 102,0-1,0 1,0 0,0 0,1 0,-1-1,0 1,0 0,0 0,0-1,0 1,0 0,0 0,0 0,0-1,0 1,0 0,0 0,0-1,0 1,0 0,0 0,0 0,0-1,0 1,0 0,-1 0,1-1,0 1,0 0,0 0,0 0,0 0,0-1,-1 1,1 0,0 0,0 0,0 0,-1 0,1-1,0 1,0 0,0 0,-1 0,1 0,0 0,0 0,-1 0,1 0,0 0,0 0,-1 0,1 0,0 0,0 0,0 0,-1 0,1 0,0 0,0 0,-1 0,1 1,0-1,0 0,0 0,-1 0,1 0,0 0,-25 3,20-2,-79 7,-22-2,20-3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5F6407-6935-41C7-A03E-41693A3BF2AB}" type="datetimeFigureOut">
              <a:rPr lang="nl-NL" smtClean="0"/>
              <a:t>12-5-2020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C4B3B5-70BF-4452-922D-FCD1F146A032}" type="slidenum">
              <a:rPr lang="nl-NL" smtClean="0"/>
              <a:t>‹nr.›</a:t>
            </a:fld>
            <a:endParaRPr lang="nl-NL"/>
          </a:p>
        </p:txBody>
      </p:sp>
    </p:spTree>
    <p:extLst>
      <p:ext uri="{BB962C8B-B14F-4D97-AF65-F5344CB8AC3E}">
        <p14:creationId xmlns:p14="http://schemas.microsoft.com/office/powerpoint/2010/main" val="348910178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2CC4B3B5-70BF-4452-922D-FCD1F146A032}" type="slidenum">
              <a:rPr lang="nl-NL" smtClean="0"/>
              <a:t>2</a:t>
            </a:fld>
            <a:endParaRPr lang="nl-NL"/>
          </a:p>
        </p:txBody>
      </p:sp>
    </p:spTree>
    <p:extLst>
      <p:ext uri="{BB962C8B-B14F-4D97-AF65-F5344CB8AC3E}">
        <p14:creationId xmlns:p14="http://schemas.microsoft.com/office/powerpoint/2010/main" val="3204000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2CC4B3B5-70BF-4452-922D-FCD1F146A032}" type="slidenum">
              <a:rPr lang="nl-NL" smtClean="0"/>
              <a:t>11</a:t>
            </a:fld>
            <a:endParaRPr lang="nl-NL"/>
          </a:p>
        </p:txBody>
      </p:sp>
    </p:spTree>
    <p:extLst>
      <p:ext uri="{BB962C8B-B14F-4D97-AF65-F5344CB8AC3E}">
        <p14:creationId xmlns:p14="http://schemas.microsoft.com/office/powerpoint/2010/main" val="4181353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Evt. icoontjes per solution. Bijv. schildje bij Cybersecurity</a:t>
            </a:r>
          </a:p>
        </p:txBody>
      </p:sp>
      <p:sp>
        <p:nvSpPr>
          <p:cNvPr id="4" name="Tijdelijke aanduiding voor dianummer 3"/>
          <p:cNvSpPr>
            <a:spLocks noGrp="1"/>
          </p:cNvSpPr>
          <p:nvPr>
            <p:ph type="sldNum" sz="quarter" idx="5"/>
          </p:nvPr>
        </p:nvSpPr>
        <p:spPr/>
        <p:txBody>
          <a:bodyPr/>
          <a:lstStyle/>
          <a:p>
            <a:fld id="{2CC4B3B5-70BF-4452-922D-FCD1F146A032}" type="slidenum">
              <a:rPr lang="nl-NL" smtClean="0"/>
              <a:t>18</a:t>
            </a:fld>
            <a:endParaRPr lang="nl-NL"/>
          </a:p>
        </p:txBody>
      </p:sp>
    </p:spTree>
    <p:extLst>
      <p:ext uri="{BB962C8B-B14F-4D97-AF65-F5344CB8AC3E}">
        <p14:creationId xmlns:p14="http://schemas.microsoft.com/office/powerpoint/2010/main" val="34359715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normAutofit/>
          </a:bodyPr>
          <a:lstStyle>
            <a:lvl1pPr algn="l">
              <a:defRPr sz="3600">
                <a:solidFill>
                  <a:schemeClr val="tx2">
                    <a:lumMod val="60000"/>
                    <a:lumOff val="40000"/>
                  </a:schemeClr>
                </a:solidFill>
              </a:defRPr>
            </a:lvl1pPr>
          </a:lstStyle>
          <a:p>
            <a:r>
              <a:rPr lang="nl-NL"/>
              <a:t>Klik om stijl te bewerken</a:t>
            </a:r>
          </a:p>
        </p:txBody>
      </p:sp>
      <p:sp>
        <p:nvSpPr>
          <p:cNvPr id="3" name="Ondertitel 2"/>
          <p:cNvSpPr>
            <a:spLocks noGrp="1"/>
          </p:cNvSpPr>
          <p:nvPr>
            <p:ph type="subTitle" idx="1"/>
          </p:nvPr>
        </p:nvSpPr>
        <p:spPr>
          <a:xfrm>
            <a:off x="1524000" y="3602038"/>
            <a:ext cx="9144000" cy="1655762"/>
          </a:xfrm>
        </p:spPr>
        <p:txBody>
          <a:bodyPr>
            <a:normAutofit/>
          </a:bodyPr>
          <a:lstStyle>
            <a:lvl1pPr marL="0" indent="0" algn="l">
              <a:buNone/>
              <a:defRPr sz="2000" baseline="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p:cNvSpPr>
            <a:spLocks noGrp="1"/>
          </p:cNvSpPr>
          <p:nvPr>
            <p:ph type="dt" sz="half" idx="10"/>
          </p:nvPr>
        </p:nvSpPr>
        <p:spPr/>
        <p:txBody>
          <a:bodyPr/>
          <a:lstStyle/>
          <a:p>
            <a:fld id="{E6BE5680-92D8-41AF-A73D-5529F8486ECE}" type="datetime1">
              <a:rPr lang="nl-NL" smtClean="0"/>
              <a:t>12-5-2020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A953E7-7958-4895-993A-01B4415265BB}" type="slidenum">
              <a:rPr lang="nl-NL" smtClean="0"/>
              <a:t>‹nr.›</a:t>
            </a:fld>
            <a:endParaRPr lang="nl-NL"/>
          </a:p>
        </p:txBody>
      </p:sp>
      <p:pic>
        <p:nvPicPr>
          <p:cNvPr id="7" name="Afbeelding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44246" y="20781"/>
            <a:ext cx="1222815" cy="1222815"/>
          </a:xfrm>
          <a:prstGeom prst="rect">
            <a:avLst/>
          </a:prstGeom>
        </p:spPr>
      </p:pic>
    </p:spTree>
    <p:extLst>
      <p:ext uri="{BB962C8B-B14F-4D97-AF65-F5344CB8AC3E}">
        <p14:creationId xmlns:p14="http://schemas.microsoft.com/office/powerpoint/2010/main" val="4292523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5859B1-5C47-405E-B43A-6FEB890C014A}" type="datetime1">
              <a:rPr lang="nl-NL" smtClean="0"/>
              <a:t>12-5-2020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3176945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D1A541C-3C85-4A87-BE1E-3A8A737FD4D5}" type="datetime1">
              <a:rPr lang="nl-NL" smtClean="0"/>
              <a:t>12-5-2020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4217618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EE250C2-1D1E-4736-824D-2B38975E55C6}"/>
              </a:ext>
            </a:extLst>
          </p:cNvPr>
          <p:cNvSpPr>
            <a:spLocks noGrp="1"/>
          </p:cNvSpPr>
          <p:nvPr>
            <p:ph type="pic" sz="quarter" idx="10"/>
          </p:nvPr>
        </p:nvSpPr>
        <p:spPr>
          <a:xfrm>
            <a:off x="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p:spPr>
        <p:txBody>
          <a:bodyPr wrap="square">
            <a:noAutofit/>
          </a:bodyPr>
          <a:lstStyle>
            <a:lvl1pPr marL="0" indent="0">
              <a:buNone/>
              <a:defRPr sz="1400"/>
            </a:lvl1pPr>
          </a:lstStyle>
          <a:p>
            <a:endParaRPr lang="en-US"/>
          </a:p>
        </p:txBody>
      </p:sp>
      <p:sp>
        <p:nvSpPr>
          <p:cNvPr id="10" name="Picture Placeholder 9">
            <a:extLst>
              <a:ext uri="{FF2B5EF4-FFF2-40B4-BE49-F238E27FC236}">
                <a16:creationId xmlns:a16="http://schemas.microsoft.com/office/drawing/2014/main" id="{89984890-8115-4937-9549-78F04D598597}"/>
              </a:ext>
            </a:extLst>
          </p:cNvPr>
          <p:cNvSpPr>
            <a:spLocks noGrp="1"/>
          </p:cNvSpPr>
          <p:nvPr>
            <p:ph type="pic" sz="quarter" idx="11"/>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p:spPr>
        <p:txBody>
          <a:bodyPr wrap="square">
            <a:noAutofit/>
          </a:bodyPr>
          <a:lstStyle>
            <a:lvl1pPr marL="0" indent="0">
              <a:buNone/>
              <a:defRPr sz="1400"/>
            </a:lvl1pPr>
          </a:lstStyle>
          <a:p>
            <a:endParaRPr lang="en-US"/>
          </a:p>
        </p:txBody>
      </p:sp>
      <p:sp>
        <p:nvSpPr>
          <p:cNvPr id="11" name="Picture Placeholder 10">
            <a:extLst>
              <a:ext uri="{FF2B5EF4-FFF2-40B4-BE49-F238E27FC236}">
                <a16:creationId xmlns:a16="http://schemas.microsoft.com/office/drawing/2014/main" id="{78CCF7F0-63BD-44BA-BEDD-F6D5629D9A89}"/>
              </a:ext>
            </a:extLst>
          </p:cNvPr>
          <p:cNvSpPr>
            <a:spLocks noGrp="1"/>
          </p:cNvSpPr>
          <p:nvPr>
            <p:ph type="pic" sz="quarter" idx="12"/>
          </p:nvPr>
        </p:nvSpPr>
        <p:spPr>
          <a:xfrm>
            <a:off x="6096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p:spPr>
        <p:txBody>
          <a:bodyPr wrap="square">
            <a:noAutofit/>
          </a:bodyPr>
          <a:lstStyle>
            <a:lvl1pPr marL="0" indent="0">
              <a:buNone/>
              <a:defRPr sz="1400"/>
            </a:lvl1pPr>
          </a:lstStyle>
          <a:p>
            <a:endParaRPr lang="en-US"/>
          </a:p>
        </p:txBody>
      </p:sp>
      <p:sp>
        <p:nvSpPr>
          <p:cNvPr id="12" name="Picture Placeholder 11">
            <a:extLst>
              <a:ext uri="{FF2B5EF4-FFF2-40B4-BE49-F238E27FC236}">
                <a16:creationId xmlns:a16="http://schemas.microsoft.com/office/drawing/2014/main" id="{46782F9B-A12B-48C3-A3FA-070F10F0F156}"/>
              </a:ext>
            </a:extLst>
          </p:cNvPr>
          <p:cNvSpPr>
            <a:spLocks noGrp="1"/>
          </p:cNvSpPr>
          <p:nvPr>
            <p:ph type="pic" sz="quarter" idx="13"/>
          </p:nvPr>
        </p:nvSpPr>
        <p:spPr>
          <a:xfrm>
            <a:off x="9144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p:spPr>
        <p:txBody>
          <a:bodyPr wrap="square">
            <a:noAutofit/>
          </a:bodyPr>
          <a:lstStyle>
            <a:lvl1pPr marL="0" indent="0">
              <a:buNone/>
              <a:defRPr sz="1400"/>
            </a:lvl1pPr>
          </a:lstStyle>
          <a:p>
            <a:endParaRPr lang="en-US"/>
          </a:p>
        </p:txBody>
      </p:sp>
    </p:spTree>
    <p:extLst>
      <p:ext uri="{BB962C8B-B14F-4D97-AF65-F5344CB8AC3E}">
        <p14:creationId xmlns:p14="http://schemas.microsoft.com/office/powerpoint/2010/main" val="11488347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nodePh="1">
                                  <p:stCondLst>
                                    <p:cond delay="0"/>
                                  </p:stCondLst>
                                  <p:endCondLst>
                                    <p:cond evt="begin" delay="0">
                                      <p:tn val="11"/>
                                    </p:cond>
                                  </p:end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250"/>
                                        <p:tgtEl>
                                          <p:spTgt spid="10"/>
                                        </p:tgtEl>
                                      </p:cBhvr>
                                    </p:animEffect>
                                    <p:anim calcmode="lin" valueType="num">
                                      <p:cBhvr>
                                        <p:cTn id="14" dur="1250" fill="hold"/>
                                        <p:tgtEl>
                                          <p:spTgt spid="10"/>
                                        </p:tgtEl>
                                        <p:attrNameLst>
                                          <p:attrName>ppt_x</p:attrName>
                                        </p:attrNameLst>
                                      </p:cBhvr>
                                      <p:tavLst>
                                        <p:tav tm="0">
                                          <p:val>
                                            <p:strVal val="#ppt_x"/>
                                          </p:val>
                                        </p:tav>
                                        <p:tav tm="100000">
                                          <p:val>
                                            <p:strVal val="#ppt_x"/>
                                          </p:val>
                                        </p:tav>
                                      </p:tavLst>
                                    </p:anim>
                                    <p:anim calcmode="lin" valueType="num">
                                      <p:cBhvr>
                                        <p:cTn id="15" dur="1125" decel="100000" fill="hold"/>
                                        <p:tgtEl>
                                          <p:spTgt spid="10"/>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1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nodePh="1">
                                  <p:stCondLst>
                                    <p:cond delay="0"/>
                                  </p:stCondLst>
                                  <p:endCondLst>
                                    <p:cond evt="begin" delay="0">
                                      <p:tn val="17"/>
                                    </p:cond>
                                  </p:end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500"/>
                                        <p:tgtEl>
                                          <p:spTgt spid="11"/>
                                        </p:tgtEl>
                                      </p:cBhvr>
                                    </p:animEffect>
                                    <p:anim calcmode="lin" valueType="num">
                                      <p:cBhvr>
                                        <p:cTn id="20" dur="1500" fill="hold"/>
                                        <p:tgtEl>
                                          <p:spTgt spid="11"/>
                                        </p:tgtEl>
                                        <p:attrNameLst>
                                          <p:attrName>ppt_x</p:attrName>
                                        </p:attrNameLst>
                                      </p:cBhvr>
                                      <p:tavLst>
                                        <p:tav tm="0">
                                          <p:val>
                                            <p:strVal val="#ppt_x"/>
                                          </p:val>
                                        </p:tav>
                                        <p:tav tm="100000">
                                          <p:val>
                                            <p:strVal val="#ppt_x"/>
                                          </p:val>
                                        </p:tav>
                                      </p:tavLst>
                                    </p:anim>
                                    <p:anim calcmode="lin" valueType="num">
                                      <p:cBhvr>
                                        <p:cTn id="21" dur="1350" decel="100000" fill="hold"/>
                                        <p:tgtEl>
                                          <p:spTgt spid="11"/>
                                        </p:tgtEl>
                                        <p:attrNameLst>
                                          <p:attrName>ppt_y</p:attrName>
                                        </p:attrNameLst>
                                      </p:cBhvr>
                                      <p:tavLst>
                                        <p:tav tm="0">
                                          <p:val>
                                            <p:strVal val="#ppt_y+1"/>
                                          </p:val>
                                        </p:tav>
                                        <p:tav tm="100000">
                                          <p:val>
                                            <p:strVal val="#ppt_y-.03"/>
                                          </p:val>
                                        </p:tav>
                                      </p:tavLst>
                                    </p:anim>
                                    <p:anim calcmode="lin" valueType="num">
                                      <p:cBhvr>
                                        <p:cTn id="22" dur="150" accel="100000" fill="hold">
                                          <p:stCondLst>
                                            <p:cond delay="1350"/>
                                          </p:stCondLst>
                                        </p:cTn>
                                        <p:tgtEl>
                                          <p:spTgt spid="11"/>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nodePh="1">
                                  <p:stCondLst>
                                    <p:cond delay="0"/>
                                  </p:stCondLst>
                                  <p:endCondLst>
                                    <p:cond evt="begin" delay="0">
                                      <p:tn val="23"/>
                                    </p:cond>
                                  </p:end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750"/>
                                        <p:tgtEl>
                                          <p:spTgt spid="12"/>
                                        </p:tgtEl>
                                      </p:cBhvr>
                                    </p:animEffect>
                                    <p:anim calcmode="lin" valueType="num">
                                      <p:cBhvr>
                                        <p:cTn id="26" dur="1750" fill="hold"/>
                                        <p:tgtEl>
                                          <p:spTgt spid="12"/>
                                        </p:tgtEl>
                                        <p:attrNameLst>
                                          <p:attrName>ppt_x</p:attrName>
                                        </p:attrNameLst>
                                      </p:cBhvr>
                                      <p:tavLst>
                                        <p:tav tm="0">
                                          <p:val>
                                            <p:strVal val="#ppt_x"/>
                                          </p:val>
                                        </p:tav>
                                        <p:tav tm="100000">
                                          <p:val>
                                            <p:strVal val="#ppt_x"/>
                                          </p:val>
                                        </p:tav>
                                      </p:tavLst>
                                    </p:anim>
                                    <p:anim calcmode="lin" valueType="num">
                                      <p:cBhvr>
                                        <p:cTn id="27" dur="1575" decel="100000" fill="hold"/>
                                        <p:tgtEl>
                                          <p:spTgt spid="12"/>
                                        </p:tgtEl>
                                        <p:attrNameLst>
                                          <p:attrName>ppt_y</p:attrName>
                                        </p:attrNameLst>
                                      </p:cBhvr>
                                      <p:tavLst>
                                        <p:tav tm="0">
                                          <p:val>
                                            <p:strVal val="#ppt_y+1"/>
                                          </p:val>
                                        </p:tav>
                                        <p:tav tm="100000">
                                          <p:val>
                                            <p:strVal val="#ppt_y-.03"/>
                                          </p:val>
                                        </p:tav>
                                      </p:tavLst>
                                    </p:anim>
                                    <p:anim calcmode="lin" valueType="num">
                                      <p:cBhvr>
                                        <p:cTn id="28" dur="175" accel="100000" fill="hold">
                                          <p:stCondLst>
                                            <p:cond delay="1575"/>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1">
                    <a:lumMod val="50000"/>
                  </a:schemeClr>
                </a:solidFill>
                <a:latin typeface="+mj-lt"/>
              </a:defRPr>
            </a:lvl1pPr>
          </a:lstStyle>
          <a:p>
            <a:r>
              <a:rPr lang="nl-NL"/>
              <a:t>Klik om stijl te bewerken</a:t>
            </a:r>
          </a:p>
        </p:txBody>
      </p:sp>
      <p:sp>
        <p:nvSpPr>
          <p:cNvPr id="3" name="Tijdelijke aanduiding voor inhoud 2"/>
          <p:cNvSpPr>
            <a:spLocks noGrp="1"/>
          </p:cNvSpPr>
          <p:nvPr>
            <p:ph idx="1"/>
          </p:nvPr>
        </p:nvSpPr>
        <p:spPr/>
        <p:txBody>
          <a:bodyPr/>
          <a:lstStyle>
            <a:lvl1pPr>
              <a:defRPr>
                <a:solidFill>
                  <a:schemeClr val="accent1">
                    <a:lumMod val="75000"/>
                  </a:schemeClr>
                </a:solidFill>
              </a:defRPr>
            </a:lvl1pPr>
            <a:lvl2pPr>
              <a:defRPr>
                <a:solidFill>
                  <a:schemeClr val="accent1">
                    <a:lumMod val="75000"/>
                  </a:schemeClr>
                </a:solidFill>
              </a:defRPr>
            </a:lvl2pPr>
            <a:lvl3pPr>
              <a:defRPr>
                <a:solidFill>
                  <a:schemeClr val="accent1">
                    <a:lumMod val="75000"/>
                  </a:schemeClr>
                </a:solidFill>
              </a:defRPr>
            </a:lvl3pPr>
            <a:lvl4pPr>
              <a:defRPr>
                <a:solidFill>
                  <a:schemeClr val="accent1">
                    <a:lumMod val="75000"/>
                  </a:schemeClr>
                </a:solidFill>
              </a:defRPr>
            </a:lvl4pPr>
            <a:lvl5pPr>
              <a:defRPr>
                <a:solidFill>
                  <a:schemeClr val="accent1">
                    <a:lumMod val="75000"/>
                  </a:schemeClr>
                </a:solidFil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B396B91-F300-463E-95C1-5D1FFCF31160}" type="datetime1">
              <a:rPr lang="nl-NL" smtClean="0"/>
              <a:t>12-5-2020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A953E7-7958-4895-993A-01B4415265BB}" type="slidenum">
              <a:rPr lang="nl-NL" smtClean="0"/>
              <a:t>‹nr.›</a:t>
            </a:fld>
            <a:endParaRPr lang="nl-NL"/>
          </a:p>
        </p:txBody>
      </p:sp>
      <p:pic>
        <p:nvPicPr>
          <p:cNvPr id="7" name="Afbeelding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2559" y="20780"/>
            <a:ext cx="1222815" cy="1222815"/>
          </a:xfrm>
          <a:prstGeom prst="rect">
            <a:avLst/>
          </a:prstGeom>
        </p:spPr>
      </p:pic>
    </p:spTree>
    <p:extLst>
      <p:ext uri="{BB962C8B-B14F-4D97-AF65-F5344CB8AC3E}">
        <p14:creationId xmlns:p14="http://schemas.microsoft.com/office/powerpoint/2010/main" val="2549376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68707E36-EDE5-4D1A-8B28-FD8AC9E60162}" type="datetime1">
              <a:rPr lang="nl-NL" smtClean="0"/>
              <a:t>12-5-2020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3356682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4AB13C0-04F9-4E1E-BB03-D370C6E3C1E0}" type="datetime1">
              <a:rPr lang="nl-NL" smtClean="0"/>
              <a:t>12-5-2020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389122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69810489-6B08-49F0-AF85-2C5A97ACCD3A}" type="datetime1">
              <a:rPr lang="nl-NL" smtClean="0"/>
              <a:t>12-5-2020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2870317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datum 2"/>
          <p:cNvSpPr>
            <a:spLocks noGrp="1"/>
          </p:cNvSpPr>
          <p:nvPr>
            <p:ph type="dt" sz="half" idx="10"/>
          </p:nvPr>
        </p:nvSpPr>
        <p:spPr/>
        <p:txBody>
          <a:bodyPr/>
          <a:lstStyle/>
          <a:p>
            <a:fld id="{24E9A7C3-1EEE-4A70-8E7B-69FA91A48EEF}" type="datetime1">
              <a:rPr lang="nl-NL" smtClean="0"/>
              <a:t>12-5-2020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733342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F978F3B-4725-4E80-879D-D71F198303CF}" type="datetime1">
              <a:rPr lang="nl-NL" smtClean="0"/>
              <a:t>12-5-2020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200839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94F75F6-7FA7-4411-9DD5-AFB6DAC7FBDE}" type="datetime1">
              <a:rPr lang="nl-NL" smtClean="0"/>
              <a:t>12-5-2020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3392698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C2C22468-C0C5-4A7A-B1CE-2350A3A47238}" type="datetime1">
              <a:rPr lang="nl-NL" smtClean="0"/>
              <a:t>12-5-2020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2A953E7-7958-4895-993A-01B4415265BB}" type="slidenum">
              <a:rPr lang="nl-NL" smtClean="0"/>
              <a:t>‹nr.›</a:t>
            </a:fld>
            <a:endParaRPr lang="nl-NL"/>
          </a:p>
        </p:txBody>
      </p:sp>
    </p:spTree>
    <p:extLst>
      <p:ext uri="{BB962C8B-B14F-4D97-AF65-F5344CB8AC3E}">
        <p14:creationId xmlns:p14="http://schemas.microsoft.com/office/powerpoint/2010/main" val="3487482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l="-4000" r="-4000"/>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A5244F-5032-4DA9-A223-F1CD6E65684B}" type="datetime1">
              <a:rPr lang="nl-NL" smtClean="0"/>
              <a:t>12-5-2020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953E7-7958-4895-993A-01B4415265BB}" type="slidenum">
              <a:rPr lang="nl-NL" smtClean="0"/>
              <a:t>‹nr.›</a:t>
            </a:fld>
            <a:endParaRPr lang="nl-NL"/>
          </a:p>
        </p:txBody>
      </p:sp>
    </p:spTree>
    <p:extLst>
      <p:ext uri="{BB962C8B-B14F-4D97-AF65-F5344CB8AC3E}">
        <p14:creationId xmlns:p14="http://schemas.microsoft.com/office/powerpoint/2010/main" val="1476738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customXml" Target="../ink/ink5.xml"/><Relationship Id="rId3" Type="http://schemas.openxmlformats.org/officeDocument/2006/relationships/diagramLayout" Target="../diagrams/layout1.xml"/><Relationship Id="rId7" Type="http://schemas.openxmlformats.org/officeDocument/2006/relationships/customXml" Target="../ink/ink2.xml"/><Relationship Id="rId12" Type="http://schemas.openxmlformats.org/officeDocument/2006/relationships/image" Target="../media/image2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customXml" Target="../ink/ink4.xml"/><Relationship Id="rId5" Type="http://schemas.openxmlformats.org/officeDocument/2006/relationships/diagramColors" Target="../diagrams/colors1.xml"/><Relationship Id="rId10" Type="http://schemas.openxmlformats.org/officeDocument/2006/relationships/image" Target="../media/image28.png"/><Relationship Id="rId4" Type="http://schemas.openxmlformats.org/officeDocument/2006/relationships/diagramQuickStyle" Target="../diagrams/quickStyle1.xml"/><Relationship Id="rId9" Type="http://schemas.openxmlformats.org/officeDocument/2006/relationships/customXml" Target="../ink/ink3.xml"/><Relationship Id="rId1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svg"/><Relationship Id="rId7" Type="http://schemas.openxmlformats.org/officeDocument/2006/relationships/image" Target="../media/image36.sv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sv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40.sv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42.sv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44.sv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46.sv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48.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57.sv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57.sv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57.sv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57.sv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57.sv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57.sv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customXml" Target="../ink/ink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18" Type="http://schemas.openxmlformats.org/officeDocument/2006/relationships/image" Target="../media/image2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17" Type="http://schemas.openxmlformats.org/officeDocument/2006/relationships/image" Target="../media/image25.png"/><Relationship Id="rId2" Type="http://schemas.openxmlformats.org/officeDocument/2006/relationships/image" Target="../media/image10.png"/><Relationship Id="rId16" Type="http://schemas.openxmlformats.org/officeDocument/2006/relationships/image" Target="../media/image24.svg"/><Relationship Id="rId1" Type="http://schemas.openxmlformats.org/officeDocument/2006/relationships/slideLayout" Target="../slideLayouts/slideLayout2.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626998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ep 102">
            <a:extLst>
              <a:ext uri="{FF2B5EF4-FFF2-40B4-BE49-F238E27FC236}">
                <a16:creationId xmlns:a16="http://schemas.microsoft.com/office/drawing/2014/main" id="{6348351D-EF90-4157-9187-B2DCB99941FF}"/>
              </a:ext>
            </a:extLst>
          </p:cNvPr>
          <p:cNvGrpSpPr/>
          <p:nvPr/>
        </p:nvGrpSpPr>
        <p:grpSpPr>
          <a:xfrm>
            <a:off x="3029304" y="2196351"/>
            <a:ext cx="5316182" cy="4081111"/>
            <a:chOff x="3029304" y="2196351"/>
            <a:chExt cx="5316182" cy="4081111"/>
          </a:xfrm>
        </p:grpSpPr>
        <p:graphicFrame>
          <p:nvGraphicFramePr>
            <p:cNvPr id="104" name="Diagram 103">
              <a:extLst>
                <a:ext uri="{FF2B5EF4-FFF2-40B4-BE49-F238E27FC236}">
                  <a16:creationId xmlns:a16="http://schemas.microsoft.com/office/drawing/2014/main" id="{55053600-AB53-4168-A675-97B6C019D78D}"/>
                </a:ext>
              </a:extLst>
            </p:cNvPr>
            <p:cNvGraphicFramePr/>
            <p:nvPr>
              <p:extLst>
                <p:ext uri="{D42A27DB-BD31-4B8C-83A1-F6EECF244321}">
                  <p14:modId xmlns:p14="http://schemas.microsoft.com/office/powerpoint/2010/main" val="629211005"/>
                </p:ext>
              </p:extLst>
            </p:nvPr>
          </p:nvGraphicFramePr>
          <p:xfrm>
            <a:off x="3029304" y="2196351"/>
            <a:ext cx="5316182" cy="4081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5" name="Tekstvak 104">
              <a:extLst>
                <a:ext uri="{FF2B5EF4-FFF2-40B4-BE49-F238E27FC236}">
                  <a16:creationId xmlns:a16="http://schemas.microsoft.com/office/drawing/2014/main" id="{0C339406-A407-409C-8BA3-B3876E73C6EC}"/>
                </a:ext>
              </a:extLst>
            </p:cNvPr>
            <p:cNvSpPr txBox="1"/>
            <p:nvPr/>
          </p:nvSpPr>
          <p:spPr>
            <a:xfrm rot="2295289">
              <a:off x="3991030" y="3370639"/>
              <a:ext cx="2048959" cy="369332"/>
            </a:xfrm>
            <a:prstGeom prst="rect">
              <a:avLst/>
            </a:prstGeom>
            <a:noFill/>
          </p:spPr>
          <p:txBody>
            <a:bodyPr wrap="none" rtlCol="0">
              <a:spAutoFit/>
            </a:bodyPr>
            <a:lstStyle/>
            <a:p>
              <a:r>
                <a:rPr lang="nl-NL">
                  <a:solidFill>
                    <a:schemeClr val="tx2">
                      <a:lumMod val="20000"/>
                      <a:lumOff val="80000"/>
                    </a:schemeClr>
                  </a:solidFill>
                  <a:latin typeface="Bahnschrift SemiCondensed" panose="020B0502040204020203" pitchFamily="34" charset="0"/>
                </a:rPr>
                <a:t>CUSTOMER INTIMACY</a:t>
              </a:r>
            </a:p>
          </p:txBody>
        </p:sp>
      </p:gr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panose="020B0502040204020203" pitchFamily="34" charset="0"/>
              </a:rPr>
              <a:t>04: Value proposition</a:t>
            </a:r>
            <a:br>
              <a:rPr lang="nl-NL"/>
            </a:br>
            <a:r>
              <a:rPr lang="nl-NL" sz="3200" err="1">
                <a:solidFill>
                  <a:schemeClr val="accent1">
                    <a:lumMod val="60000"/>
                    <a:lumOff val="40000"/>
                  </a:schemeClr>
                </a:solidFill>
                <a:latin typeface="Bahnschrift SemiCondensed" panose="020B0502040204020203" pitchFamily="34" charset="0"/>
              </a:rPr>
              <a:t>Our</a:t>
            </a:r>
            <a:r>
              <a:rPr lang="nl-NL" sz="3200">
                <a:solidFill>
                  <a:schemeClr val="accent1">
                    <a:lumMod val="60000"/>
                    <a:lumOff val="40000"/>
                  </a:schemeClr>
                </a:solidFill>
                <a:latin typeface="Bahnschrift SemiCondensed" panose="020B0502040204020203" pitchFamily="34" charset="0"/>
              </a:rPr>
              <a:t> </a:t>
            </a:r>
            <a:r>
              <a:rPr lang="nl-NL" sz="3200" err="1">
                <a:solidFill>
                  <a:schemeClr val="accent1">
                    <a:lumMod val="60000"/>
                    <a:lumOff val="40000"/>
                  </a:schemeClr>
                </a:solidFill>
                <a:latin typeface="Bahnschrift SemiCondensed" panose="020B0502040204020203" pitchFamily="34" charset="0"/>
              </a:rPr>
              <a:t>offering</a:t>
            </a:r>
            <a:endParaRPr lang="nl-NL">
              <a:solidFill>
                <a:schemeClr val="accent1">
                  <a:lumMod val="60000"/>
                  <a:lumOff val="40000"/>
                </a:schemeClr>
              </a:solidFill>
              <a:latin typeface="Bahnschrift SemiCondensed" panose="020B0502040204020203" pitchFamily="34" charset="0"/>
            </a:endParaRPr>
          </a:p>
        </p:txBody>
      </p:sp>
      <p:grpSp>
        <p:nvGrpSpPr>
          <p:cNvPr id="65" name="Groep 64">
            <a:extLst>
              <a:ext uri="{FF2B5EF4-FFF2-40B4-BE49-F238E27FC236}">
                <a16:creationId xmlns:a16="http://schemas.microsoft.com/office/drawing/2014/main" id="{40BD2069-56CB-491A-B727-FE26C54B1D67}"/>
              </a:ext>
            </a:extLst>
          </p:cNvPr>
          <p:cNvGrpSpPr/>
          <p:nvPr/>
        </p:nvGrpSpPr>
        <p:grpSpPr>
          <a:xfrm>
            <a:off x="754822" y="-49357"/>
            <a:ext cx="16438898" cy="6328569"/>
            <a:chOff x="754822" y="-49357"/>
            <a:chExt cx="16438898" cy="6328569"/>
          </a:xfrm>
        </p:grpSpPr>
        <p:sp>
          <p:nvSpPr>
            <p:cNvPr id="66" name="Boog 65">
              <a:extLst>
                <a:ext uri="{FF2B5EF4-FFF2-40B4-BE49-F238E27FC236}">
                  <a16:creationId xmlns:a16="http://schemas.microsoft.com/office/drawing/2014/main" id="{7A8A09F0-983C-409D-A808-D2D509B18FB5}"/>
                </a:ext>
              </a:extLst>
            </p:cNvPr>
            <p:cNvSpPr/>
            <p:nvPr/>
          </p:nvSpPr>
          <p:spPr>
            <a:xfrm flipH="1" flipV="1">
              <a:off x="2056741" y="-49357"/>
              <a:ext cx="15136979" cy="4876799"/>
            </a:xfrm>
            <a:custGeom>
              <a:avLst/>
              <a:gdLst>
                <a:gd name="connsiteX0" fmla="*/ 8036940 w 15136979"/>
                <a:gd name="connsiteY0" fmla="*/ 4675 h 4876799"/>
                <a:gd name="connsiteX1" fmla="*/ 15133369 w 15136979"/>
                <a:gd name="connsiteY1" fmla="*/ 2513702 h 4876799"/>
                <a:gd name="connsiteX2" fmla="*/ 7568490 w 15136979"/>
                <a:gd name="connsiteY2" fmla="*/ 2438400 h 4876799"/>
                <a:gd name="connsiteX3" fmla="*/ 8036940 w 15136979"/>
                <a:gd name="connsiteY3" fmla="*/ 4675 h 4876799"/>
                <a:gd name="connsiteX0" fmla="*/ 8036940 w 15136979"/>
                <a:gd name="connsiteY0" fmla="*/ 4675 h 4876799"/>
                <a:gd name="connsiteX1" fmla="*/ 15133369 w 15136979"/>
                <a:gd name="connsiteY1" fmla="*/ 2513702 h 4876799"/>
              </a:gdLst>
              <a:ahLst/>
              <a:cxnLst>
                <a:cxn ang="0">
                  <a:pos x="connsiteX0" y="connsiteY0"/>
                </a:cxn>
                <a:cxn ang="0">
                  <a:pos x="connsiteX1" y="connsiteY1"/>
                </a:cxn>
              </a:cxnLst>
              <a:rect l="l" t="t" r="r" b="b"/>
              <a:pathLst>
                <a:path w="15136979" h="4876799" stroke="0" extrusionOk="0">
                  <a:moveTo>
                    <a:pt x="8036940" y="4675"/>
                  </a:moveTo>
                  <a:cubicBezTo>
                    <a:pt x="12210729" y="131576"/>
                    <a:pt x="15236737" y="1250652"/>
                    <a:pt x="15133369" y="2513702"/>
                  </a:cubicBezTo>
                  <a:cubicBezTo>
                    <a:pt x="12530758" y="2411858"/>
                    <a:pt x="9847268" y="2386201"/>
                    <a:pt x="7568490" y="2438400"/>
                  </a:cubicBezTo>
                  <a:cubicBezTo>
                    <a:pt x="7573976" y="1865208"/>
                    <a:pt x="8107904" y="278592"/>
                    <a:pt x="8036940" y="4675"/>
                  </a:cubicBezTo>
                  <a:close/>
                </a:path>
                <a:path w="15136979" h="4876799" fill="none" extrusionOk="0">
                  <a:moveTo>
                    <a:pt x="8036940" y="4675"/>
                  </a:moveTo>
                  <a:cubicBezTo>
                    <a:pt x="11929021" y="158004"/>
                    <a:pt x="15052153" y="1234895"/>
                    <a:pt x="15133369" y="2513702"/>
                  </a:cubicBezTo>
                </a:path>
              </a:pathLst>
            </a:custGeom>
            <a:noFill/>
            <a:ln w="38100">
              <a:extLst>
                <a:ext uri="{C807C97D-BFC1-408E-A445-0C87EB9F89A2}">
                  <ask:lineSketchStyleProps xmlns:ask="http://schemas.microsoft.com/office/drawing/2018/sketchyshapes" sd="4294584296">
                    <a:prstGeom prst="arc">
                      <a:avLst>
                        <a:gd name="adj1" fmla="val 16853713"/>
                        <a:gd name="adj2" fmla="val 34219"/>
                      </a:avLst>
                    </a:prstGeom>
                    <ask:type>
                      <ask:lineSketchCurve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cxnSp>
          <p:nvCxnSpPr>
            <p:cNvPr id="67" name="Rechte verbindingslijn 66">
              <a:extLst>
                <a:ext uri="{FF2B5EF4-FFF2-40B4-BE49-F238E27FC236}">
                  <a16:creationId xmlns:a16="http://schemas.microsoft.com/office/drawing/2014/main" id="{AD9B5DB3-625A-4624-A162-776A09E56F75}"/>
                </a:ext>
              </a:extLst>
            </p:cNvPr>
            <p:cNvCxnSpPr>
              <a:cxnSpLocks/>
            </p:cNvCxnSpPr>
            <p:nvPr/>
          </p:nvCxnSpPr>
          <p:spPr>
            <a:xfrm flipV="1">
              <a:off x="6910454" y="2493351"/>
              <a:ext cx="0" cy="3410691"/>
            </a:xfrm>
            <a:prstGeom prst="line">
              <a:avLst/>
            </a:prstGeom>
            <a:noFill/>
            <a:ln w="19050">
              <a:prstDash val="dash"/>
            </a:ln>
          </p:spPr>
          <p:style>
            <a:lnRef idx="1">
              <a:schemeClr val="dk1"/>
            </a:lnRef>
            <a:fillRef idx="0">
              <a:schemeClr val="dk1"/>
            </a:fillRef>
            <a:effectRef idx="0">
              <a:schemeClr val="dk1"/>
            </a:effectRef>
            <a:fontRef idx="minor">
              <a:schemeClr val="tx1"/>
            </a:fontRef>
          </p:style>
        </p:cxnSp>
        <p:cxnSp>
          <p:nvCxnSpPr>
            <p:cNvPr id="68" name="Rechte verbindingslijn met pijl 67">
              <a:extLst>
                <a:ext uri="{FF2B5EF4-FFF2-40B4-BE49-F238E27FC236}">
                  <a16:creationId xmlns:a16="http://schemas.microsoft.com/office/drawing/2014/main" id="{5C5578DF-1066-4E2A-BBA5-733A35B1DE1A}"/>
                </a:ext>
              </a:extLst>
            </p:cNvPr>
            <p:cNvCxnSpPr>
              <a:cxnSpLocks/>
            </p:cNvCxnSpPr>
            <p:nvPr/>
          </p:nvCxnSpPr>
          <p:spPr>
            <a:xfrm flipV="1">
              <a:off x="1067744" y="2358495"/>
              <a:ext cx="0" cy="3540368"/>
            </a:xfrm>
            <a:prstGeom prst="straightConnector1">
              <a:avLst/>
            </a:prstGeom>
            <a:noFill/>
            <a:ln w="25400">
              <a:tailEnd type="triangle"/>
            </a:ln>
          </p:spPr>
          <p:style>
            <a:lnRef idx="1">
              <a:schemeClr val="dk1"/>
            </a:lnRef>
            <a:fillRef idx="0">
              <a:schemeClr val="dk1"/>
            </a:fillRef>
            <a:effectRef idx="0">
              <a:schemeClr val="dk1"/>
            </a:effectRef>
            <a:fontRef idx="minor">
              <a:schemeClr val="tx1"/>
            </a:fontRef>
          </p:style>
        </p:cxnSp>
        <p:cxnSp>
          <p:nvCxnSpPr>
            <p:cNvPr id="69" name="Rechte verbindingslijn met pijl 68">
              <a:extLst>
                <a:ext uri="{FF2B5EF4-FFF2-40B4-BE49-F238E27FC236}">
                  <a16:creationId xmlns:a16="http://schemas.microsoft.com/office/drawing/2014/main" id="{1F947486-19BD-4ADF-829B-F9E8E4122D84}"/>
                </a:ext>
              </a:extLst>
            </p:cNvPr>
            <p:cNvCxnSpPr>
              <a:cxnSpLocks/>
            </p:cNvCxnSpPr>
            <p:nvPr/>
          </p:nvCxnSpPr>
          <p:spPr>
            <a:xfrm flipV="1">
              <a:off x="1059929" y="5897113"/>
              <a:ext cx="8096271" cy="1750"/>
            </a:xfrm>
            <a:prstGeom prst="straightConnector1">
              <a:avLst/>
            </a:prstGeom>
            <a:noFill/>
            <a:ln w="25400">
              <a:tailEnd type="none"/>
            </a:ln>
          </p:spPr>
          <p:style>
            <a:lnRef idx="1">
              <a:schemeClr val="dk1"/>
            </a:lnRef>
            <a:fillRef idx="0">
              <a:schemeClr val="dk1"/>
            </a:fillRef>
            <a:effectRef idx="0">
              <a:schemeClr val="dk1"/>
            </a:effectRef>
            <a:fontRef idx="minor">
              <a:schemeClr val="tx1"/>
            </a:fontRef>
          </p:style>
        </p:cxnSp>
        <p:cxnSp>
          <p:nvCxnSpPr>
            <p:cNvPr id="70" name="Rechte verbindingslijn 69">
              <a:extLst>
                <a:ext uri="{FF2B5EF4-FFF2-40B4-BE49-F238E27FC236}">
                  <a16:creationId xmlns:a16="http://schemas.microsoft.com/office/drawing/2014/main" id="{ECFA1F4A-08A3-4E69-9583-3E2C34CBDAAE}"/>
                </a:ext>
              </a:extLst>
            </p:cNvPr>
            <p:cNvCxnSpPr>
              <a:cxnSpLocks/>
            </p:cNvCxnSpPr>
            <p:nvPr/>
          </p:nvCxnSpPr>
          <p:spPr>
            <a:xfrm flipV="1">
              <a:off x="3035800" y="2440403"/>
              <a:ext cx="0" cy="3472875"/>
            </a:xfrm>
            <a:prstGeom prst="line">
              <a:avLst/>
            </a:prstGeom>
            <a:noFill/>
            <a:ln w="19050">
              <a:prstDash val="dash"/>
            </a:ln>
          </p:spPr>
          <p:style>
            <a:lnRef idx="1">
              <a:schemeClr val="dk1"/>
            </a:lnRef>
            <a:fillRef idx="0">
              <a:schemeClr val="dk1"/>
            </a:fillRef>
            <a:effectRef idx="0">
              <a:schemeClr val="dk1"/>
            </a:effectRef>
            <a:fontRef idx="minor">
              <a:schemeClr val="tx1"/>
            </a:fontRef>
          </p:style>
        </p:cxnSp>
        <p:sp>
          <p:nvSpPr>
            <p:cNvPr id="71" name="Tekstvak 70">
              <a:extLst>
                <a:ext uri="{FF2B5EF4-FFF2-40B4-BE49-F238E27FC236}">
                  <a16:creationId xmlns:a16="http://schemas.microsoft.com/office/drawing/2014/main" id="{E16901B7-1BDC-4756-B655-3E03BB2AE977}"/>
                </a:ext>
              </a:extLst>
            </p:cNvPr>
            <p:cNvSpPr txBox="1"/>
            <p:nvPr/>
          </p:nvSpPr>
          <p:spPr>
            <a:xfrm>
              <a:off x="1386042" y="6000463"/>
              <a:ext cx="1279517" cy="276999"/>
            </a:xfrm>
            <a:prstGeom prst="rect">
              <a:avLst/>
            </a:prstGeom>
            <a:noFill/>
          </p:spPr>
          <p:txBody>
            <a:bodyPr wrap="none" rtlCol="0">
              <a:spAutoFit/>
            </a:bodyPr>
            <a:lstStyle/>
            <a:p>
              <a:r>
                <a:rPr lang="nl-NL" sz="1200">
                  <a:solidFill>
                    <a:schemeClr val="tx2">
                      <a:lumMod val="60000"/>
                      <a:lumOff val="40000"/>
                    </a:schemeClr>
                  </a:solidFill>
                  <a:latin typeface="Bahnschrift SemiCondensed" panose="020B0502040204020203" pitchFamily="34" charset="0"/>
                </a:rPr>
                <a:t>Managed Services</a:t>
              </a:r>
            </a:p>
          </p:txBody>
        </p:sp>
        <p:sp>
          <p:nvSpPr>
            <p:cNvPr id="72" name="Tekstvak 71">
              <a:extLst>
                <a:ext uri="{FF2B5EF4-FFF2-40B4-BE49-F238E27FC236}">
                  <a16:creationId xmlns:a16="http://schemas.microsoft.com/office/drawing/2014/main" id="{6598004F-6A5E-41E6-8A13-64BB2EA22866}"/>
                </a:ext>
              </a:extLst>
            </p:cNvPr>
            <p:cNvSpPr txBox="1"/>
            <p:nvPr/>
          </p:nvSpPr>
          <p:spPr>
            <a:xfrm>
              <a:off x="4269150" y="6002213"/>
              <a:ext cx="1492716" cy="276999"/>
            </a:xfrm>
            <a:prstGeom prst="rect">
              <a:avLst/>
            </a:prstGeom>
            <a:noFill/>
          </p:spPr>
          <p:txBody>
            <a:bodyPr wrap="none" rtlCol="0">
              <a:spAutoFit/>
            </a:bodyPr>
            <a:lstStyle/>
            <a:p>
              <a:r>
                <a:rPr lang="nl-NL" sz="1200">
                  <a:solidFill>
                    <a:schemeClr val="tx2">
                      <a:lumMod val="60000"/>
                      <a:lumOff val="40000"/>
                    </a:schemeClr>
                  </a:solidFill>
                  <a:latin typeface="Bahnschrift SemiCondensed" panose="020B0502040204020203" pitchFamily="34" charset="0"/>
                </a:rPr>
                <a:t>Professional Services</a:t>
              </a:r>
            </a:p>
          </p:txBody>
        </p:sp>
        <p:sp>
          <p:nvSpPr>
            <p:cNvPr id="73" name="Tekstvak 72">
              <a:extLst>
                <a:ext uri="{FF2B5EF4-FFF2-40B4-BE49-F238E27FC236}">
                  <a16:creationId xmlns:a16="http://schemas.microsoft.com/office/drawing/2014/main" id="{3C422843-364C-44AC-8A6F-239DE2ADDB9B}"/>
                </a:ext>
              </a:extLst>
            </p:cNvPr>
            <p:cNvSpPr txBox="1"/>
            <p:nvPr/>
          </p:nvSpPr>
          <p:spPr>
            <a:xfrm>
              <a:off x="7689531" y="6000463"/>
              <a:ext cx="713657" cy="276999"/>
            </a:xfrm>
            <a:prstGeom prst="rect">
              <a:avLst/>
            </a:prstGeom>
            <a:noFill/>
          </p:spPr>
          <p:txBody>
            <a:bodyPr wrap="none" rtlCol="0">
              <a:spAutoFit/>
            </a:bodyPr>
            <a:lstStyle/>
            <a:p>
              <a:r>
                <a:rPr lang="nl-NL" sz="1200" err="1">
                  <a:solidFill>
                    <a:schemeClr val="tx2">
                      <a:lumMod val="60000"/>
                      <a:lumOff val="40000"/>
                    </a:schemeClr>
                  </a:solidFill>
                  <a:latin typeface="Bahnschrift SemiCondensed" panose="020B0502040204020203" pitchFamily="34" charset="0"/>
                </a:rPr>
                <a:t>Licences</a:t>
              </a:r>
              <a:endParaRPr lang="nl-NL" sz="1200">
                <a:solidFill>
                  <a:schemeClr val="tx2">
                    <a:lumMod val="60000"/>
                    <a:lumOff val="40000"/>
                  </a:schemeClr>
                </a:solidFill>
                <a:latin typeface="Bahnschrift SemiCondensed" panose="020B0502040204020203" pitchFamily="34" charset="0"/>
              </a:endParaRPr>
            </a:p>
          </p:txBody>
        </p:sp>
        <p:sp>
          <p:nvSpPr>
            <p:cNvPr id="74" name="Tekstvak 73">
              <a:extLst>
                <a:ext uri="{FF2B5EF4-FFF2-40B4-BE49-F238E27FC236}">
                  <a16:creationId xmlns:a16="http://schemas.microsoft.com/office/drawing/2014/main" id="{5DBD2E33-B85B-458A-AB86-249A26A264BB}"/>
                </a:ext>
              </a:extLst>
            </p:cNvPr>
            <p:cNvSpPr txBox="1"/>
            <p:nvPr/>
          </p:nvSpPr>
          <p:spPr>
            <a:xfrm rot="16200000">
              <a:off x="634276" y="3990179"/>
              <a:ext cx="518091" cy="276999"/>
            </a:xfrm>
            <a:prstGeom prst="rect">
              <a:avLst/>
            </a:prstGeom>
            <a:noFill/>
          </p:spPr>
          <p:txBody>
            <a:bodyPr wrap="none" rtlCol="0">
              <a:spAutoFit/>
            </a:bodyPr>
            <a:lstStyle/>
            <a:p>
              <a:r>
                <a:rPr lang="nl-NL" sz="1200">
                  <a:solidFill>
                    <a:schemeClr val="tx2">
                      <a:lumMod val="60000"/>
                      <a:lumOff val="40000"/>
                    </a:schemeClr>
                  </a:solidFill>
                  <a:latin typeface="Bahnschrift SemiCondensed" panose="020B0502040204020203" pitchFamily="34" charset="0"/>
                </a:rPr>
                <a:t>Value</a:t>
              </a:r>
            </a:p>
          </p:txBody>
        </p:sp>
        <p:cxnSp>
          <p:nvCxnSpPr>
            <p:cNvPr id="75" name="Rechte verbindingslijn 74">
              <a:extLst>
                <a:ext uri="{FF2B5EF4-FFF2-40B4-BE49-F238E27FC236}">
                  <a16:creationId xmlns:a16="http://schemas.microsoft.com/office/drawing/2014/main" id="{08C7AFFE-9C2E-43CD-95D6-D71D1D05EE0C}"/>
                </a:ext>
              </a:extLst>
            </p:cNvPr>
            <p:cNvCxnSpPr/>
            <p:nvPr/>
          </p:nvCxnSpPr>
          <p:spPr>
            <a:xfrm flipH="1">
              <a:off x="1232034" y="2329620"/>
              <a:ext cx="824707" cy="0"/>
            </a:xfrm>
            <a:prstGeom prst="line">
              <a:avLst/>
            </a:prstGeom>
            <a:ln w="34925"/>
          </p:spPr>
          <p:style>
            <a:lnRef idx="1">
              <a:schemeClr val="accent1"/>
            </a:lnRef>
            <a:fillRef idx="0">
              <a:schemeClr val="accent1"/>
            </a:fillRef>
            <a:effectRef idx="0">
              <a:schemeClr val="accent1"/>
            </a:effectRef>
            <a:fontRef idx="minor">
              <a:schemeClr val="tx1"/>
            </a:fontRef>
          </p:style>
        </p:cxnSp>
      </p:grpSp>
      <p:sp>
        <p:nvSpPr>
          <p:cNvPr id="77" name="Rechthoek: afgeronde hoeken 76">
            <a:extLst>
              <a:ext uri="{FF2B5EF4-FFF2-40B4-BE49-F238E27FC236}">
                <a16:creationId xmlns:a16="http://schemas.microsoft.com/office/drawing/2014/main" id="{8E689797-C075-4F06-91DD-94424EC7EA9D}"/>
              </a:ext>
            </a:extLst>
          </p:cNvPr>
          <p:cNvSpPr/>
          <p:nvPr/>
        </p:nvSpPr>
        <p:spPr>
          <a:xfrm>
            <a:off x="6976768" y="4965124"/>
            <a:ext cx="2045492" cy="849342"/>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Products</a:t>
            </a:r>
          </a:p>
        </p:txBody>
      </p:sp>
      <p:sp>
        <p:nvSpPr>
          <p:cNvPr id="78" name="Rechthoek: afgeronde hoeken 77">
            <a:extLst>
              <a:ext uri="{FF2B5EF4-FFF2-40B4-BE49-F238E27FC236}">
                <a16:creationId xmlns:a16="http://schemas.microsoft.com/office/drawing/2014/main" id="{BE693084-96A8-4760-A637-95ECA355576F}"/>
              </a:ext>
            </a:extLst>
          </p:cNvPr>
          <p:cNvSpPr/>
          <p:nvPr/>
        </p:nvSpPr>
        <p:spPr>
          <a:xfrm>
            <a:off x="1164783" y="4965124"/>
            <a:ext cx="4379701" cy="849342"/>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Basic Service Contract</a:t>
            </a:r>
          </a:p>
        </p:txBody>
      </p:sp>
      <p:sp>
        <p:nvSpPr>
          <p:cNvPr id="79" name="Rechthoek: afgeronde hoeken 78">
            <a:extLst>
              <a:ext uri="{FF2B5EF4-FFF2-40B4-BE49-F238E27FC236}">
                <a16:creationId xmlns:a16="http://schemas.microsoft.com/office/drawing/2014/main" id="{4570512C-C6AC-4413-8717-2E311BA6F3CD}"/>
              </a:ext>
            </a:extLst>
          </p:cNvPr>
          <p:cNvSpPr/>
          <p:nvPr/>
        </p:nvSpPr>
        <p:spPr>
          <a:xfrm>
            <a:off x="4377446" y="4019119"/>
            <a:ext cx="1167038" cy="849342"/>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err="1">
                <a:latin typeface="Bahnschrift SemiCondensed" panose="020B0502040204020203" pitchFamily="34" charset="0"/>
              </a:rPr>
              <a:t>Residential</a:t>
            </a:r>
            <a:r>
              <a:rPr lang="nl-NL" sz="1300">
                <a:latin typeface="Bahnschrift SemiCondensed" panose="020B0502040204020203" pitchFamily="34" charset="0"/>
              </a:rPr>
              <a:t> Engineer</a:t>
            </a:r>
          </a:p>
        </p:txBody>
      </p:sp>
      <p:sp>
        <p:nvSpPr>
          <p:cNvPr id="80" name="Rechthoek: afgeronde hoeken 79">
            <a:extLst>
              <a:ext uri="{FF2B5EF4-FFF2-40B4-BE49-F238E27FC236}">
                <a16:creationId xmlns:a16="http://schemas.microsoft.com/office/drawing/2014/main" id="{AB80D1CE-973C-421A-936C-9C29C43C6433}"/>
              </a:ext>
            </a:extLst>
          </p:cNvPr>
          <p:cNvSpPr/>
          <p:nvPr/>
        </p:nvSpPr>
        <p:spPr>
          <a:xfrm>
            <a:off x="3102111" y="3375513"/>
            <a:ext cx="1167038" cy="1492948"/>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Advanced Service Contract</a:t>
            </a:r>
          </a:p>
        </p:txBody>
      </p:sp>
      <p:sp>
        <p:nvSpPr>
          <p:cNvPr id="81" name="Rechthoek: afgeronde hoeken 80">
            <a:extLst>
              <a:ext uri="{FF2B5EF4-FFF2-40B4-BE49-F238E27FC236}">
                <a16:creationId xmlns:a16="http://schemas.microsoft.com/office/drawing/2014/main" id="{B32F897B-BB18-40EA-BE97-1931F01ED979}"/>
              </a:ext>
            </a:extLst>
          </p:cNvPr>
          <p:cNvSpPr/>
          <p:nvPr/>
        </p:nvSpPr>
        <p:spPr>
          <a:xfrm>
            <a:off x="1164783" y="2426148"/>
            <a:ext cx="1804705" cy="2451017"/>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Premium Service SLA</a:t>
            </a:r>
          </a:p>
        </p:txBody>
      </p:sp>
      <p:sp>
        <p:nvSpPr>
          <p:cNvPr id="82" name="Rechthoek: afgeronde hoeken 81">
            <a:extLst>
              <a:ext uri="{FF2B5EF4-FFF2-40B4-BE49-F238E27FC236}">
                <a16:creationId xmlns:a16="http://schemas.microsoft.com/office/drawing/2014/main" id="{16C9A953-1794-4F03-B1E7-2071CE6EE0E6}"/>
              </a:ext>
            </a:extLst>
          </p:cNvPr>
          <p:cNvSpPr/>
          <p:nvPr/>
        </p:nvSpPr>
        <p:spPr>
          <a:xfrm>
            <a:off x="5677107" y="4965124"/>
            <a:ext cx="1167038" cy="849342"/>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Project</a:t>
            </a:r>
          </a:p>
        </p:txBody>
      </p:sp>
      <p:sp>
        <p:nvSpPr>
          <p:cNvPr id="83" name="Rechthoek: afgeronde hoeken 82">
            <a:extLst>
              <a:ext uri="{FF2B5EF4-FFF2-40B4-BE49-F238E27FC236}">
                <a16:creationId xmlns:a16="http://schemas.microsoft.com/office/drawing/2014/main" id="{E9482324-991F-4919-BAF6-819BC9E3F616}"/>
              </a:ext>
            </a:extLst>
          </p:cNvPr>
          <p:cNvSpPr/>
          <p:nvPr/>
        </p:nvSpPr>
        <p:spPr>
          <a:xfrm>
            <a:off x="5671788" y="4407877"/>
            <a:ext cx="1167038" cy="460584"/>
          </a:xfrm>
          <a:prstGeom prst="roundRect">
            <a:avLst/>
          </a:prstGeom>
          <a:solidFill>
            <a:schemeClr val="accent5">
              <a:lumMod val="50000"/>
              <a:alpha val="5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300">
                <a:latin typeface="Bahnschrift SemiCondensed" panose="020B0502040204020203" pitchFamily="34" charset="0"/>
              </a:rPr>
              <a:t>Project</a:t>
            </a:r>
          </a:p>
          <a:p>
            <a:pPr algn="ctr"/>
            <a:r>
              <a:rPr lang="nl-NL" sz="1300">
                <a:latin typeface="Bahnschrift SemiCondensed" panose="020B0502040204020203" pitchFamily="34" charset="0"/>
              </a:rPr>
              <a:t>management</a:t>
            </a:r>
          </a:p>
        </p:txBody>
      </p:sp>
      <p:sp>
        <p:nvSpPr>
          <p:cNvPr id="101" name="Pijl: links/rechts 100">
            <a:extLst>
              <a:ext uri="{FF2B5EF4-FFF2-40B4-BE49-F238E27FC236}">
                <a16:creationId xmlns:a16="http://schemas.microsoft.com/office/drawing/2014/main" id="{546C390E-240C-4FFE-80E6-9BAD0B36779B}"/>
              </a:ext>
            </a:extLst>
          </p:cNvPr>
          <p:cNvSpPr/>
          <p:nvPr/>
        </p:nvSpPr>
        <p:spPr>
          <a:xfrm>
            <a:off x="1164783" y="4999139"/>
            <a:ext cx="7857477" cy="382677"/>
          </a:xfrm>
          <a:prstGeom prst="leftRightArrow">
            <a:avLst/>
          </a:prstGeom>
          <a:gradFill flip="none" rotWithShape="1">
            <a:gsLst>
              <a:gs pos="100000">
                <a:srgbClr val="800080"/>
              </a:gs>
              <a:gs pos="0">
                <a:schemeClr val="accent5">
                  <a:lumMod val="50000"/>
                  <a:alpha val="5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err="1">
                <a:latin typeface="Bahnschrift SemiCondensed" panose="020B0502040204020203" pitchFamily="34" charset="0"/>
              </a:rPr>
              <a:t>Operational</a:t>
            </a:r>
            <a:r>
              <a:rPr lang="nl-NL" sz="1100">
                <a:latin typeface="Bahnschrift SemiCondensed" panose="020B0502040204020203" pitchFamily="34" charset="0"/>
              </a:rPr>
              <a:t> excellence                                                                                                                                                                          Flexibility</a:t>
            </a: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10</a:t>
            </a:fld>
            <a:endParaRPr lang="nl-NL" b="1">
              <a:solidFill>
                <a:schemeClr val="accent2">
                  <a:lumMod val="50000"/>
                </a:schemeClr>
              </a:solidFill>
              <a:latin typeface="Bahnschrift SemiBold Condensed" panose="020B0502040204020203" pitchFamily="34" charset="0"/>
            </a:endParaRPr>
          </a:p>
        </p:txBody>
      </p:sp>
      <p:grpSp>
        <p:nvGrpSpPr>
          <p:cNvPr id="45" name="Groep 44">
            <a:extLst>
              <a:ext uri="{FF2B5EF4-FFF2-40B4-BE49-F238E27FC236}">
                <a16:creationId xmlns:a16="http://schemas.microsoft.com/office/drawing/2014/main" id="{994B7CDE-A551-495E-9546-8F69B803221D}"/>
              </a:ext>
            </a:extLst>
          </p:cNvPr>
          <p:cNvGrpSpPr/>
          <p:nvPr/>
        </p:nvGrpSpPr>
        <p:grpSpPr>
          <a:xfrm>
            <a:off x="45909" y="2350703"/>
            <a:ext cx="10923931" cy="3548164"/>
            <a:chOff x="45909" y="2350703"/>
            <a:chExt cx="10923931" cy="3548164"/>
          </a:xfrm>
        </p:grpSpPr>
        <mc:AlternateContent xmlns:mc="http://schemas.openxmlformats.org/markup-compatibility/2006" xmlns:p14="http://schemas.microsoft.com/office/powerpoint/2010/main">
          <mc:Choice Requires="p14">
            <p:contentPart p14:bwMode="auto" r:id="rId7">
              <p14:nvContentPartPr>
                <p14:cNvPr id="46" name="Inkt 45">
                  <a:extLst>
                    <a:ext uri="{FF2B5EF4-FFF2-40B4-BE49-F238E27FC236}">
                      <a16:creationId xmlns:a16="http://schemas.microsoft.com/office/drawing/2014/main" id="{DE0E8B7B-7BE1-450F-BA43-E60BBBF20294}"/>
                    </a:ext>
                  </a:extLst>
                </p14:cNvPr>
                <p14:cNvContentPartPr/>
                <p14:nvPr/>
              </p14:nvContentPartPr>
              <p14:xfrm>
                <a:off x="9214840" y="4967865"/>
                <a:ext cx="1755000" cy="698400"/>
              </p14:xfrm>
            </p:contentPart>
          </mc:Choice>
          <mc:Fallback xmlns="">
            <p:pic>
              <p:nvPicPr>
                <p:cNvPr id="46" name="Inkt 45">
                  <a:extLst>
                    <a:ext uri="{FF2B5EF4-FFF2-40B4-BE49-F238E27FC236}">
                      <a16:creationId xmlns:a16="http://schemas.microsoft.com/office/drawing/2014/main" id="{DE0E8B7B-7BE1-450F-BA43-E60BBBF20294}"/>
                    </a:ext>
                  </a:extLst>
                </p:cNvPr>
                <p:cNvPicPr/>
                <p:nvPr/>
              </p:nvPicPr>
              <p:blipFill>
                <a:blip r:embed="rId8"/>
                <a:stretch>
                  <a:fillRect/>
                </a:stretch>
              </p:blipFill>
              <p:spPr>
                <a:xfrm>
                  <a:off x="9160840" y="4859865"/>
                  <a:ext cx="1862640" cy="914040"/>
                </a:xfrm>
                <a:prstGeom prst="rect">
                  <a:avLst/>
                </a:prstGeom>
              </p:spPr>
            </p:pic>
          </mc:Fallback>
        </mc:AlternateContent>
        <p:cxnSp>
          <p:nvCxnSpPr>
            <p:cNvPr id="48" name="Rechte verbindingslijn met pijl 47">
              <a:extLst>
                <a:ext uri="{FF2B5EF4-FFF2-40B4-BE49-F238E27FC236}">
                  <a16:creationId xmlns:a16="http://schemas.microsoft.com/office/drawing/2014/main" id="{BDD5C7C2-C144-484E-BE0E-B6760E63057B}"/>
                </a:ext>
              </a:extLst>
            </p:cNvPr>
            <p:cNvCxnSpPr>
              <a:cxnSpLocks/>
            </p:cNvCxnSpPr>
            <p:nvPr/>
          </p:nvCxnSpPr>
          <p:spPr>
            <a:xfrm>
              <a:off x="9146369" y="5898867"/>
              <a:ext cx="1823471" cy="0"/>
            </a:xfrm>
            <a:prstGeom prst="straightConnector1">
              <a:avLst/>
            </a:prstGeom>
            <a:noFill/>
            <a:ln w="25400">
              <a:prstDash val="sysDot"/>
              <a:tailEnd type="none"/>
            </a:ln>
          </p:spPr>
          <p:style>
            <a:lnRef idx="1">
              <a:schemeClr val="dk1"/>
            </a:lnRef>
            <a:fillRef idx="0">
              <a:schemeClr val="dk1"/>
            </a:fillRef>
            <a:effectRef idx="0">
              <a:schemeClr val="dk1"/>
            </a:effectRef>
            <a:fontRef idx="minor">
              <a:schemeClr val="tx1"/>
            </a:fontRef>
          </p:style>
        </p:cxnSp>
        <p:cxnSp>
          <p:nvCxnSpPr>
            <p:cNvPr id="49" name="Rechte verbindingslijn 48">
              <a:extLst>
                <a:ext uri="{FF2B5EF4-FFF2-40B4-BE49-F238E27FC236}">
                  <a16:creationId xmlns:a16="http://schemas.microsoft.com/office/drawing/2014/main" id="{EB35D97D-0830-483E-BDF9-0910F058AEAC}"/>
                </a:ext>
              </a:extLst>
            </p:cNvPr>
            <p:cNvCxnSpPr>
              <a:cxnSpLocks/>
            </p:cNvCxnSpPr>
            <p:nvPr/>
          </p:nvCxnSpPr>
          <p:spPr>
            <a:xfrm>
              <a:off x="9166016" y="4822776"/>
              <a:ext cx="1751365" cy="4675"/>
            </a:xfrm>
            <a:prstGeom prst="line">
              <a:avLst/>
            </a:prstGeom>
            <a:ln w="34925">
              <a:prstDash val="sysDot"/>
            </a:ln>
          </p:spPr>
          <p:style>
            <a:lnRef idx="1">
              <a:schemeClr val="accent1"/>
            </a:lnRef>
            <a:fillRef idx="0">
              <a:schemeClr val="accent1"/>
            </a:fillRef>
            <a:effectRef idx="0">
              <a:schemeClr val="accent1"/>
            </a:effectRef>
            <a:fontRef idx="minor">
              <a:schemeClr val="tx1"/>
            </a:fontRef>
          </p:style>
        </p:cxnSp>
        <p:sp>
          <p:nvSpPr>
            <p:cNvPr id="50" name="Tekstvak 49">
              <a:extLst>
                <a:ext uri="{FF2B5EF4-FFF2-40B4-BE49-F238E27FC236}">
                  <a16:creationId xmlns:a16="http://schemas.microsoft.com/office/drawing/2014/main" id="{28E60F30-9675-4986-B6ED-A9E464B75B9B}"/>
                </a:ext>
              </a:extLst>
            </p:cNvPr>
            <p:cNvSpPr txBox="1"/>
            <p:nvPr/>
          </p:nvSpPr>
          <p:spPr>
            <a:xfrm>
              <a:off x="9385933" y="5179725"/>
              <a:ext cx="1344342" cy="369332"/>
            </a:xfrm>
            <a:prstGeom prst="rect">
              <a:avLst/>
            </a:prstGeom>
            <a:noFill/>
          </p:spPr>
          <p:txBody>
            <a:bodyPr wrap="none" rtlCol="0">
              <a:spAutoFit/>
            </a:bodyPr>
            <a:lstStyle/>
            <a:p>
              <a:r>
                <a:rPr lang="nl-NL" b="1">
                  <a:latin typeface="Bahnschrift SemiCondensed" panose="020B0502040204020203" pitchFamily="34" charset="0"/>
                </a:rPr>
                <a:t>AWARENESS</a:t>
              </a:r>
            </a:p>
          </p:txBody>
        </p:sp>
        <p:cxnSp>
          <p:nvCxnSpPr>
            <p:cNvPr id="51" name="Rechte verbindingslijn met pijl 50">
              <a:extLst>
                <a:ext uri="{FF2B5EF4-FFF2-40B4-BE49-F238E27FC236}">
                  <a16:creationId xmlns:a16="http://schemas.microsoft.com/office/drawing/2014/main" id="{8A67450E-4EE0-4CE6-8E4E-373B6ED3F5D3}"/>
                </a:ext>
              </a:extLst>
            </p:cNvPr>
            <p:cNvCxnSpPr>
              <a:cxnSpLocks/>
            </p:cNvCxnSpPr>
            <p:nvPr/>
          </p:nvCxnSpPr>
          <p:spPr>
            <a:xfrm>
              <a:off x="207651" y="5898863"/>
              <a:ext cx="860093" cy="0"/>
            </a:xfrm>
            <a:prstGeom prst="straightConnector1">
              <a:avLst/>
            </a:prstGeom>
            <a:noFill/>
            <a:ln w="25400">
              <a:prstDash val="sysDot"/>
              <a:tailEnd type="none"/>
            </a:ln>
          </p:spPr>
          <p:style>
            <a:lnRef idx="1">
              <a:schemeClr val="dk1"/>
            </a:lnRef>
            <a:fillRef idx="0">
              <a:schemeClr val="dk1"/>
            </a:fillRef>
            <a:effectRef idx="0">
              <a:schemeClr val="dk1"/>
            </a:effectRef>
            <a:fontRef idx="minor">
              <a:schemeClr val="tx1"/>
            </a:fontRef>
          </p:style>
        </p:cxnSp>
        <p:cxnSp>
          <p:nvCxnSpPr>
            <p:cNvPr id="52" name="Rechte verbindingslijn met pijl 51">
              <a:extLst>
                <a:ext uri="{FF2B5EF4-FFF2-40B4-BE49-F238E27FC236}">
                  <a16:creationId xmlns:a16="http://schemas.microsoft.com/office/drawing/2014/main" id="{7142B5E2-B70C-4162-8145-8E15794111A5}"/>
                </a:ext>
              </a:extLst>
            </p:cNvPr>
            <p:cNvCxnSpPr>
              <a:cxnSpLocks/>
            </p:cNvCxnSpPr>
            <p:nvPr/>
          </p:nvCxnSpPr>
          <p:spPr>
            <a:xfrm>
              <a:off x="209072" y="2350703"/>
              <a:ext cx="860093" cy="0"/>
            </a:xfrm>
            <a:prstGeom prst="straightConnector1">
              <a:avLst/>
            </a:prstGeom>
            <a:noFill/>
            <a:ln w="25400">
              <a:prstDash val="sysDot"/>
              <a:tailEnd type="non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p14="http://schemas.microsoft.com/office/powerpoint/2010/main">
          <mc:Choice Requires="p14">
            <p:contentPart p14:bwMode="auto" r:id="rId9">
              <p14:nvContentPartPr>
                <p14:cNvPr id="53" name="Inkt 52">
                  <a:extLst>
                    <a:ext uri="{FF2B5EF4-FFF2-40B4-BE49-F238E27FC236}">
                      <a16:creationId xmlns:a16="http://schemas.microsoft.com/office/drawing/2014/main" id="{0A4B314C-96AE-45A1-B1EF-C250F2AA7626}"/>
                    </a:ext>
                  </a:extLst>
                </p14:cNvPr>
                <p14:cNvContentPartPr/>
                <p14:nvPr/>
              </p14:nvContentPartPr>
              <p14:xfrm>
                <a:off x="45909" y="2602160"/>
                <a:ext cx="978840" cy="3137040"/>
              </p14:xfrm>
            </p:contentPart>
          </mc:Choice>
          <mc:Fallback xmlns="">
            <p:pic>
              <p:nvPicPr>
                <p:cNvPr id="53" name="Inkt 52">
                  <a:extLst>
                    <a:ext uri="{FF2B5EF4-FFF2-40B4-BE49-F238E27FC236}">
                      <a16:creationId xmlns:a16="http://schemas.microsoft.com/office/drawing/2014/main" id="{0A4B314C-96AE-45A1-B1EF-C250F2AA7626}"/>
                    </a:ext>
                  </a:extLst>
                </p:cNvPr>
                <p:cNvPicPr/>
                <p:nvPr/>
              </p:nvPicPr>
              <p:blipFill>
                <a:blip r:embed="rId10"/>
                <a:stretch>
                  <a:fillRect/>
                </a:stretch>
              </p:blipFill>
              <p:spPr>
                <a:xfrm>
                  <a:off x="-8111" y="2494172"/>
                  <a:ext cx="1086520" cy="3352655"/>
                </a:xfrm>
                <a:prstGeom prst="rect">
                  <a:avLst/>
                </a:prstGeom>
              </p:spPr>
            </p:pic>
          </mc:Fallback>
        </mc:AlternateContent>
        <p:sp>
          <p:nvSpPr>
            <p:cNvPr id="54" name="Tekstvak 53">
              <a:extLst>
                <a:ext uri="{FF2B5EF4-FFF2-40B4-BE49-F238E27FC236}">
                  <a16:creationId xmlns:a16="http://schemas.microsoft.com/office/drawing/2014/main" id="{8AEBDD46-4739-401B-9A77-CADCBA1B22A1}"/>
                </a:ext>
              </a:extLst>
            </p:cNvPr>
            <p:cNvSpPr txBox="1"/>
            <p:nvPr/>
          </p:nvSpPr>
          <p:spPr>
            <a:xfrm rot="16200000">
              <a:off x="-857668" y="3870401"/>
              <a:ext cx="2611612" cy="369332"/>
            </a:xfrm>
            <a:prstGeom prst="rect">
              <a:avLst/>
            </a:prstGeom>
            <a:noFill/>
          </p:spPr>
          <p:txBody>
            <a:bodyPr wrap="none" rtlCol="0">
              <a:spAutoFit/>
            </a:bodyPr>
            <a:lstStyle/>
            <a:p>
              <a:r>
                <a:rPr lang="nl-NL" b="1">
                  <a:latin typeface="Bahnschrift SemiCondensed" panose="020B0502040204020203" pitchFamily="34" charset="0"/>
                </a:rPr>
                <a:t>STRATEGIC CONSULTANCY</a:t>
              </a:r>
            </a:p>
          </p:txBody>
        </p:sp>
      </p:grpSp>
      <p:grpSp>
        <p:nvGrpSpPr>
          <p:cNvPr id="55" name="Groep 54">
            <a:extLst>
              <a:ext uri="{FF2B5EF4-FFF2-40B4-BE49-F238E27FC236}">
                <a16:creationId xmlns:a16="http://schemas.microsoft.com/office/drawing/2014/main" id="{BDA6015E-CB4C-496C-8051-0063BC6BF5CC}"/>
              </a:ext>
            </a:extLst>
          </p:cNvPr>
          <p:cNvGrpSpPr/>
          <p:nvPr/>
        </p:nvGrpSpPr>
        <p:grpSpPr>
          <a:xfrm>
            <a:off x="745197" y="1773638"/>
            <a:ext cx="11085503" cy="3056394"/>
            <a:chOff x="745197" y="1773638"/>
            <a:chExt cx="11085503" cy="3056394"/>
          </a:xfrm>
        </p:grpSpPr>
        <p:cxnSp>
          <p:nvCxnSpPr>
            <p:cNvPr id="56" name="Rechte verbindingslijn 55">
              <a:extLst>
                <a:ext uri="{FF2B5EF4-FFF2-40B4-BE49-F238E27FC236}">
                  <a16:creationId xmlns:a16="http://schemas.microsoft.com/office/drawing/2014/main" id="{00C25584-788D-4C3D-83F5-1472BE635343}"/>
                </a:ext>
              </a:extLst>
            </p:cNvPr>
            <p:cNvCxnSpPr>
              <a:cxnSpLocks/>
            </p:cNvCxnSpPr>
            <p:nvPr/>
          </p:nvCxnSpPr>
          <p:spPr>
            <a:xfrm>
              <a:off x="9446909" y="3349592"/>
              <a:ext cx="669100" cy="0"/>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1">
              <p14:nvContentPartPr>
                <p14:cNvPr id="57" name="Inkt 56">
                  <a:extLst>
                    <a:ext uri="{FF2B5EF4-FFF2-40B4-BE49-F238E27FC236}">
                      <a16:creationId xmlns:a16="http://schemas.microsoft.com/office/drawing/2014/main" id="{9341B56B-E36D-44EA-BC28-8E74E2192BDE}"/>
                    </a:ext>
                  </a:extLst>
                </p14:cNvPr>
                <p14:cNvContentPartPr/>
                <p14:nvPr/>
              </p14:nvContentPartPr>
              <p14:xfrm>
                <a:off x="745197" y="1845316"/>
                <a:ext cx="1740600" cy="455040"/>
              </p14:xfrm>
            </p:contentPart>
          </mc:Choice>
          <mc:Fallback xmlns="">
            <p:pic>
              <p:nvPicPr>
                <p:cNvPr id="57" name="Inkt 56">
                  <a:extLst>
                    <a:ext uri="{FF2B5EF4-FFF2-40B4-BE49-F238E27FC236}">
                      <a16:creationId xmlns:a16="http://schemas.microsoft.com/office/drawing/2014/main" id="{9341B56B-E36D-44EA-BC28-8E74E2192BDE}"/>
                    </a:ext>
                  </a:extLst>
                </p:cNvPr>
                <p:cNvPicPr/>
                <p:nvPr/>
              </p:nvPicPr>
              <p:blipFill>
                <a:blip r:embed="rId12"/>
                <a:stretch>
                  <a:fillRect/>
                </a:stretch>
              </p:blipFill>
              <p:spPr>
                <a:xfrm>
                  <a:off x="691197" y="1737401"/>
                  <a:ext cx="1848240" cy="670510"/>
                </a:xfrm>
                <a:prstGeom prst="rect">
                  <a:avLst/>
                </a:prstGeom>
              </p:spPr>
            </p:pic>
          </mc:Fallback>
        </mc:AlternateContent>
        <p:sp>
          <p:nvSpPr>
            <p:cNvPr id="58" name="Tekstvak 57">
              <a:extLst>
                <a:ext uri="{FF2B5EF4-FFF2-40B4-BE49-F238E27FC236}">
                  <a16:creationId xmlns:a16="http://schemas.microsoft.com/office/drawing/2014/main" id="{F10AA252-9D5D-4694-A0D4-B959417BB581}"/>
                </a:ext>
              </a:extLst>
            </p:cNvPr>
            <p:cNvSpPr txBox="1"/>
            <p:nvPr/>
          </p:nvSpPr>
          <p:spPr>
            <a:xfrm>
              <a:off x="1024807" y="1911253"/>
              <a:ext cx="1306768" cy="323165"/>
            </a:xfrm>
            <a:prstGeom prst="rect">
              <a:avLst/>
            </a:prstGeom>
            <a:noFill/>
          </p:spPr>
          <p:txBody>
            <a:bodyPr wrap="none" rtlCol="0">
              <a:spAutoFit/>
            </a:bodyPr>
            <a:lstStyle/>
            <a:p>
              <a:r>
                <a:rPr lang="nl-NL" sz="1500" b="1">
                  <a:latin typeface="Bahnschrift SemiCondensed" panose="020B0502040204020203" pitchFamily="34" charset="0"/>
                </a:rPr>
                <a:t>COORDINATION</a:t>
              </a:r>
            </a:p>
          </p:txBody>
        </p:sp>
        <p:cxnSp>
          <p:nvCxnSpPr>
            <p:cNvPr id="59" name="Rechte verbindingslijn 58">
              <a:extLst>
                <a:ext uri="{FF2B5EF4-FFF2-40B4-BE49-F238E27FC236}">
                  <a16:creationId xmlns:a16="http://schemas.microsoft.com/office/drawing/2014/main" id="{709DDC99-332F-4900-B368-0C2FF6659F61}"/>
                </a:ext>
              </a:extLst>
            </p:cNvPr>
            <p:cNvCxnSpPr/>
            <p:nvPr/>
          </p:nvCxnSpPr>
          <p:spPr>
            <a:xfrm>
              <a:off x="1093331" y="1773638"/>
              <a:ext cx="8353578" cy="0"/>
            </a:xfrm>
            <a:prstGeom prst="line">
              <a:avLst/>
            </a:prstGeom>
            <a:ln w="28575">
              <a:solidFill>
                <a:schemeClr val="bg1">
                  <a:lumMod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5A2E402D-9E04-4D9D-A596-A9EF36940A52}"/>
                </a:ext>
              </a:extLst>
            </p:cNvPr>
            <p:cNvCxnSpPr>
              <a:cxnSpLocks/>
            </p:cNvCxnSpPr>
            <p:nvPr/>
          </p:nvCxnSpPr>
          <p:spPr>
            <a:xfrm>
              <a:off x="9446909" y="1777941"/>
              <a:ext cx="0" cy="3052091"/>
            </a:xfrm>
            <a:prstGeom prst="line">
              <a:avLst/>
            </a:prstGeom>
            <a:ln w="28575">
              <a:solidFill>
                <a:schemeClr val="bg1">
                  <a:lumMod val="5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3">
              <p14:nvContentPartPr>
                <p14:cNvPr id="61" name="Inkt 60">
                  <a:extLst>
                    <a:ext uri="{FF2B5EF4-FFF2-40B4-BE49-F238E27FC236}">
                      <a16:creationId xmlns:a16="http://schemas.microsoft.com/office/drawing/2014/main" id="{2DB88318-CA33-44FE-B189-754F4D2BD744}"/>
                    </a:ext>
                  </a:extLst>
                </p14:cNvPr>
                <p14:cNvContentPartPr/>
                <p14:nvPr/>
              </p14:nvContentPartPr>
              <p14:xfrm>
                <a:off x="2314154" y="1901628"/>
                <a:ext cx="7416360" cy="2460240"/>
              </p14:xfrm>
            </p:contentPart>
          </mc:Choice>
          <mc:Fallback xmlns="">
            <p:pic>
              <p:nvPicPr>
                <p:cNvPr id="61" name="Inkt 60">
                  <a:extLst>
                    <a:ext uri="{FF2B5EF4-FFF2-40B4-BE49-F238E27FC236}">
                      <a16:creationId xmlns:a16="http://schemas.microsoft.com/office/drawing/2014/main" id="{2DB88318-CA33-44FE-B189-754F4D2BD744}"/>
                    </a:ext>
                  </a:extLst>
                </p:cNvPr>
                <p:cNvPicPr/>
                <p:nvPr/>
              </p:nvPicPr>
              <p:blipFill>
                <a:blip r:embed="rId14"/>
                <a:stretch>
                  <a:fillRect/>
                </a:stretch>
              </p:blipFill>
              <p:spPr>
                <a:xfrm>
                  <a:off x="2224154" y="1721628"/>
                  <a:ext cx="7596000" cy="2819880"/>
                </a:xfrm>
                <a:prstGeom prst="rect">
                  <a:avLst/>
                </a:prstGeom>
              </p:spPr>
            </p:pic>
          </mc:Fallback>
        </mc:AlternateContent>
        <p:sp>
          <p:nvSpPr>
            <p:cNvPr id="62" name="Tekstvak 61">
              <a:extLst>
                <a:ext uri="{FF2B5EF4-FFF2-40B4-BE49-F238E27FC236}">
                  <a16:creationId xmlns:a16="http://schemas.microsoft.com/office/drawing/2014/main" id="{BEFF7DEB-AD54-46FD-B28C-4504E90AE8BE}"/>
                </a:ext>
              </a:extLst>
            </p:cNvPr>
            <p:cNvSpPr txBox="1"/>
            <p:nvPr/>
          </p:nvSpPr>
          <p:spPr>
            <a:xfrm>
              <a:off x="10185698" y="3190599"/>
              <a:ext cx="1645002" cy="323165"/>
            </a:xfrm>
            <a:prstGeom prst="rect">
              <a:avLst/>
            </a:prstGeom>
            <a:noFill/>
          </p:spPr>
          <p:txBody>
            <a:bodyPr wrap="none" rtlCol="0">
              <a:spAutoFit/>
            </a:bodyPr>
            <a:lstStyle/>
            <a:p>
              <a:r>
                <a:rPr lang="nl-NL" sz="1500" b="1">
                  <a:latin typeface="Bahnschrift SemiCondensed" panose="020B0502040204020203" pitchFamily="34" charset="0"/>
                </a:rPr>
                <a:t>CUSTOMER DOMAIN</a:t>
              </a:r>
            </a:p>
          </p:txBody>
        </p:sp>
      </p:grpSp>
    </p:spTree>
    <p:extLst>
      <p:ext uri="{BB962C8B-B14F-4D97-AF65-F5344CB8AC3E}">
        <p14:creationId xmlns:p14="http://schemas.microsoft.com/office/powerpoint/2010/main" val="256735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fade">
                                      <p:cBhvr>
                                        <p:cTn id="39" dur="500"/>
                                        <p:tgtEl>
                                          <p:spTgt spid="101"/>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4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03"/>
                                        </p:tgtEl>
                                        <p:attrNameLst>
                                          <p:attrName>style.visibility</p:attrName>
                                        </p:attrNameLst>
                                      </p:cBhvr>
                                      <p:to>
                                        <p:strVal val="visible"/>
                                      </p:to>
                                    </p:set>
                                    <p:animEffect transition="in" filter="fade">
                                      <p:cBhvr>
                                        <p:cTn id="48" dur="500"/>
                                        <p:tgtEl>
                                          <p:spTgt spid="103"/>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animBg="1"/>
      <p:bldP spid="81" grpId="0" animBg="1"/>
      <p:bldP spid="82" grpId="0" animBg="1"/>
      <p:bldP spid="83" grpId="0" animBg="1"/>
      <p:bldP spid="10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3">
            <a:extLst>
              <a:ext uri="{FF2B5EF4-FFF2-40B4-BE49-F238E27FC236}">
                <a16:creationId xmlns:a16="http://schemas.microsoft.com/office/drawing/2014/main" id="{DA5F1DC4-33D9-438E-BFB0-35F25AFDFE44}"/>
              </a:ext>
            </a:extLst>
          </p:cNvPr>
          <p:cNvSpPr/>
          <p:nvPr/>
        </p:nvSpPr>
        <p:spPr>
          <a:xfrm rot="10800000" flipV="1">
            <a:off x="-10633" y="2451358"/>
            <a:ext cx="12210321" cy="4406642"/>
          </a:xfrm>
          <a:custGeom>
            <a:avLst/>
            <a:gdLst>
              <a:gd name="connsiteX0" fmla="*/ 0 w 12528176"/>
              <a:gd name="connsiteY0" fmla="*/ 0 h 4406642"/>
              <a:gd name="connsiteX1" fmla="*/ 0 w 12528176"/>
              <a:gd name="connsiteY1" fmla="*/ 3854555 h 4406642"/>
              <a:gd name="connsiteX2" fmla="*/ 0 w 12528176"/>
              <a:gd name="connsiteY2" fmla="*/ 3919674 h 4406642"/>
              <a:gd name="connsiteX3" fmla="*/ 0 w 12528176"/>
              <a:gd name="connsiteY3" fmla="*/ 4406642 h 4406642"/>
              <a:gd name="connsiteX4" fmla="*/ 12528176 w 12528176"/>
              <a:gd name="connsiteY4" fmla="*/ 4406642 h 4406642"/>
              <a:gd name="connsiteX5" fmla="*/ 12528176 w 12528176"/>
              <a:gd name="connsiteY5" fmla="*/ 3919674 h 4406642"/>
              <a:gd name="connsiteX6" fmla="*/ 12528176 w 12528176"/>
              <a:gd name="connsiteY6" fmla="*/ 3854555 h 4406642"/>
              <a:gd name="connsiteX7" fmla="*/ 12528176 w 12528176"/>
              <a:gd name="connsiteY7" fmla="*/ 1338041 h 4406642"/>
              <a:gd name="connsiteX8" fmla="*/ 8356883 w 12528176"/>
              <a:gd name="connsiteY8" fmla="*/ 250638 h 4406642"/>
              <a:gd name="connsiteX9" fmla="*/ 8356883 w 12528176"/>
              <a:gd name="connsiteY9" fmla="*/ 1244405 h 4406642"/>
              <a:gd name="connsiteX10" fmla="*/ 4544777 w 12528176"/>
              <a:gd name="connsiteY10" fmla="*/ 250638 h 4406642"/>
              <a:gd name="connsiteX11" fmla="*/ 4544777 w 12528176"/>
              <a:gd name="connsiteY11" fmla="*/ 1184763 h 440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28176" h="4406642">
                <a:moveTo>
                  <a:pt x="0" y="0"/>
                </a:moveTo>
                <a:lnTo>
                  <a:pt x="0" y="3854555"/>
                </a:lnTo>
                <a:lnTo>
                  <a:pt x="0" y="3919674"/>
                </a:lnTo>
                <a:lnTo>
                  <a:pt x="0" y="4406642"/>
                </a:lnTo>
                <a:lnTo>
                  <a:pt x="12528176" y="4406642"/>
                </a:lnTo>
                <a:lnTo>
                  <a:pt x="12528176" y="3919674"/>
                </a:lnTo>
                <a:lnTo>
                  <a:pt x="12528176" y="3854555"/>
                </a:lnTo>
                <a:lnTo>
                  <a:pt x="12528176" y="1338041"/>
                </a:lnTo>
                <a:lnTo>
                  <a:pt x="8356883" y="250638"/>
                </a:lnTo>
                <a:lnTo>
                  <a:pt x="8356883" y="1244405"/>
                </a:lnTo>
                <a:lnTo>
                  <a:pt x="4544777" y="250638"/>
                </a:lnTo>
                <a:lnTo>
                  <a:pt x="4544777" y="1184763"/>
                </a:lnTo>
                <a:close/>
              </a:path>
            </a:pathLst>
          </a:custGeom>
          <a:solidFill>
            <a:srgbClr val="80008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normAutofit fontScale="90000"/>
          </a:bodyPr>
          <a:lstStyle/>
          <a:p>
            <a:r>
              <a:rPr lang="nl-NL" b="1">
                <a:latin typeface="Bahnschrift SemiCondensed" panose="020B0502040204020203" pitchFamily="34" charset="0"/>
              </a:rPr>
              <a:t>04: Value </a:t>
            </a:r>
            <a:r>
              <a:rPr lang="nl-NL" b="1" err="1">
                <a:latin typeface="Bahnschrift SemiCondensed" panose="020B0502040204020203" pitchFamily="34" charset="0"/>
              </a:rPr>
              <a:t>proposition</a:t>
            </a:r>
            <a:br>
              <a:rPr lang="nl-NL"/>
            </a:br>
            <a:r>
              <a:rPr lang="nl-NL" sz="3200" err="1">
                <a:solidFill>
                  <a:schemeClr val="accent1">
                    <a:lumMod val="60000"/>
                    <a:lumOff val="40000"/>
                  </a:schemeClr>
                </a:solidFill>
                <a:latin typeface="Bahnschrift SemiCondensed" panose="020B0502040204020203" pitchFamily="34" charset="0"/>
              </a:rPr>
              <a:t>Our</a:t>
            </a:r>
            <a:r>
              <a:rPr lang="nl-NL" sz="3200">
                <a:solidFill>
                  <a:schemeClr val="accent1">
                    <a:lumMod val="60000"/>
                    <a:lumOff val="40000"/>
                  </a:schemeClr>
                </a:solidFill>
                <a:latin typeface="Bahnschrift SemiCondensed" panose="020B0502040204020203" pitchFamily="34" charset="0"/>
              </a:rPr>
              <a:t> services</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11</a:t>
            </a:fld>
            <a:endParaRPr lang="nl-NL" b="1">
              <a:solidFill>
                <a:schemeClr val="accent2">
                  <a:lumMod val="50000"/>
                </a:schemeClr>
              </a:solidFill>
              <a:latin typeface="Bahnschrift SemiBold Condensed" panose="020B0502040204020203" pitchFamily="34" charset="0"/>
            </a:endParaRPr>
          </a:p>
        </p:txBody>
      </p:sp>
      <p:sp>
        <p:nvSpPr>
          <p:cNvPr id="8" name="Rounded Rectangle 23">
            <a:extLst>
              <a:ext uri="{FF2B5EF4-FFF2-40B4-BE49-F238E27FC236}">
                <a16:creationId xmlns:a16="http://schemas.microsoft.com/office/drawing/2014/main" id="{08D7AED3-017B-4D4A-875F-2477FA72B812}"/>
              </a:ext>
            </a:extLst>
          </p:cNvPr>
          <p:cNvSpPr/>
          <p:nvPr/>
        </p:nvSpPr>
        <p:spPr>
          <a:xfrm>
            <a:off x="902661" y="4168223"/>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1">
            <a:extLst>
              <a:ext uri="{FF2B5EF4-FFF2-40B4-BE49-F238E27FC236}">
                <a16:creationId xmlns:a16="http://schemas.microsoft.com/office/drawing/2014/main" id="{50B535FA-9F73-4B88-A159-4E8F9546B831}"/>
              </a:ext>
            </a:extLst>
          </p:cNvPr>
          <p:cNvGrpSpPr/>
          <p:nvPr/>
        </p:nvGrpSpPr>
        <p:grpSpPr>
          <a:xfrm>
            <a:off x="902661" y="4419043"/>
            <a:ext cx="2323104" cy="356007"/>
            <a:chOff x="783908" y="5333442"/>
            <a:chExt cx="2323104" cy="356007"/>
          </a:xfrm>
        </p:grpSpPr>
        <p:sp>
          <p:nvSpPr>
            <p:cNvPr id="10" name="Freeform: Shape 9">
              <a:extLst>
                <a:ext uri="{FF2B5EF4-FFF2-40B4-BE49-F238E27FC236}">
                  <a16:creationId xmlns:a16="http://schemas.microsoft.com/office/drawing/2014/main" id="{22842DC0-05A2-4AE2-A130-2174D7B6B558}"/>
                </a:ext>
              </a:extLst>
            </p:cNvPr>
            <p:cNvSpPr/>
            <p:nvPr/>
          </p:nvSpPr>
          <p:spPr>
            <a:xfrm rot="5400000">
              <a:off x="1720866" y="4417845"/>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1" name="TextBox 139">
              <a:extLst>
                <a:ext uri="{FF2B5EF4-FFF2-40B4-BE49-F238E27FC236}">
                  <a16:creationId xmlns:a16="http://schemas.microsoft.com/office/drawing/2014/main" id="{247EB84A-5EF7-4138-9452-AC52DC976A36}"/>
                </a:ext>
              </a:extLst>
            </p:cNvPr>
            <p:cNvSpPr txBox="1"/>
            <p:nvPr/>
          </p:nvSpPr>
          <p:spPr>
            <a:xfrm>
              <a:off x="1005948" y="5333442"/>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Residential engineer</a:t>
              </a:r>
            </a:p>
          </p:txBody>
        </p:sp>
      </p:grpSp>
      <p:sp>
        <p:nvSpPr>
          <p:cNvPr id="12" name="Rectangle 132">
            <a:extLst>
              <a:ext uri="{FF2B5EF4-FFF2-40B4-BE49-F238E27FC236}">
                <a16:creationId xmlns:a16="http://schemas.microsoft.com/office/drawing/2014/main" id="{6FF502D0-CB83-48D4-B9FC-E840B4C8155E}"/>
              </a:ext>
            </a:extLst>
          </p:cNvPr>
          <p:cNvSpPr/>
          <p:nvPr/>
        </p:nvSpPr>
        <p:spPr>
          <a:xfrm>
            <a:off x="1118489" y="4782558"/>
            <a:ext cx="2457083" cy="1439818"/>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ea typeface="Roboto Light" panose="02000000000000000000" pitchFamily="2" charset="0"/>
              </a:rPr>
              <a:t>Our specialists periodically assist your IT organisation onsite to cover specific hands-on knowledge. So you stay in control of your IT environment or we just cover the lack of resources.</a:t>
            </a:r>
            <a:endParaRPr lang="en-GB" sz="1200" kern="1400" spc="20">
              <a:latin typeface="Bahnschrift SemiBold Condensed" panose="020B0502040204020203" pitchFamily="34" charset="0"/>
              <a:ea typeface="Roboto Light" panose="02000000000000000000" pitchFamily="2" charset="0"/>
            </a:endParaRPr>
          </a:p>
        </p:txBody>
      </p:sp>
      <p:sp>
        <p:nvSpPr>
          <p:cNvPr id="13" name="Rounded Rectangle 23">
            <a:extLst>
              <a:ext uri="{FF2B5EF4-FFF2-40B4-BE49-F238E27FC236}">
                <a16:creationId xmlns:a16="http://schemas.microsoft.com/office/drawing/2014/main" id="{00F38FF3-1513-456C-8803-B5E04EAFBB97}"/>
              </a:ext>
            </a:extLst>
          </p:cNvPr>
          <p:cNvSpPr/>
          <p:nvPr/>
        </p:nvSpPr>
        <p:spPr>
          <a:xfrm>
            <a:off x="4737402" y="4168225"/>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49">
            <a:extLst>
              <a:ext uri="{FF2B5EF4-FFF2-40B4-BE49-F238E27FC236}">
                <a16:creationId xmlns:a16="http://schemas.microsoft.com/office/drawing/2014/main" id="{B4C61C7D-D0DF-411C-AB72-5C1B2425DDCD}"/>
              </a:ext>
            </a:extLst>
          </p:cNvPr>
          <p:cNvSpPr/>
          <p:nvPr/>
        </p:nvSpPr>
        <p:spPr>
          <a:xfrm>
            <a:off x="4953230" y="4782558"/>
            <a:ext cx="2637867" cy="1162819"/>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ea typeface="Roboto Light" panose="02000000000000000000" pitchFamily="2" charset="0"/>
              </a:rPr>
              <a:t>Based on best practices and predefined steps of analysis we deliver projects on time and within scope. The profound knowledge of our specialists will blend in with your IT projects.</a:t>
            </a:r>
            <a:endParaRPr lang="en-GB" sz="1200" kern="1400" spc="20">
              <a:latin typeface="Bahnschrift SemiBold Condensed" panose="020B0502040204020203" pitchFamily="34" charset="0"/>
              <a:ea typeface="Roboto Light" panose="02000000000000000000" pitchFamily="2" charset="0"/>
            </a:endParaRPr>
          </a:p>
        </p:txBody>
      </p:sp>
      <p:sp>
        <p:nvSpPr>
          <p:cNvPr id="15" name="Rounded Rectangle 23">
            <a:extLst>
              <a:ext uri="{FF2B5EF4-FFF2-40B4-BE49-F238E27FC236}">
                <a16:creationId xmlns:a16="http://schemas.microsoft.com/office/drawing/2014/main" id="{4D818053-9BFD-4B58-838C-0D6C06A6E351}"/>
              </a:ext>
            </a:extLst>
          </p:cNvPr>
          <p:cNvSpPr/>
          <p:nvPr/>
        </p:nvSpPr>
        <p:spPr>
          <a:xfrm>
            <a:off x="8524077" y="4168225"/>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angle 155">
            <a:extLst>
              <a:ext uri="{FF2B5EF4-FFF2-40B4-BE49-F238E27FC236}">
                <a16:creationId xmlns:a16="http://schemas.microsoft.com/office/drawing/2014/main" id="{69EEA4E6-FADE-43B0-B845-6C3619561B64}"/>
              </a:ext>
            </a:extLst>
          </p:cNvPr>
          <p:cNvSpPr/>
          <p:nvPr/>
        </p:nvSpPr>
        <p:spPr>
          <a:xfrm>
            <a:off x="8739905" y="4782554"/>
            <a:ext cx="2576174" cy="1162819"/>
          </a:xfrm>
          <a:prstGeom prst="rect">
            <a:avLst/>
          </a:prstGeom>
        </p:spPr>
        <p:txBody>
          <a:bodyPr wrap="square">
            <a:spAutoFit/>
          </a:bodyPr>
          <a:lstStyle/>
          <a:p>
            <a:pPr>
              <a:lnSpc>
                <a:spcPct val="150000"/>
              </a:lnSpc>
            </a:pPr>
            <a:r>
              <a:rPr lang="en-IN" sz="1200">
                <a:latin typeface="Bahnschrift SemiBold Condensed" panose="020B0502040204020203" pitchFamily="34" charset="0"/>
              </a:rPr>
              <a:t>A selected number of vendors combined with our highest certification level and back-end support relationship deliver tailormade products to you as a customer. </a:t>
            </a:r>
            <a:endParaRPr lang="en-GB" sz="1200" kern="1400" spc="20">
              <a:latin typeface="Bahnschrift SemiBold Condensed" panose="020B0502040204020203" pitchFamily="34" charset="0"/>
              <a:ea typeface="Roboto Light" panose="02000000000000000000" pitchFamily="2" charset="0"/>
            </a:endParaRPr>
          </a:p>
        </p:txBody>
      </p:sp>
      <p:grpSp>
        <p:nvGrpSpPr>
          <p:cNvPr id="17" name="Group 2">
            <a:extLst>
              <a:ext uri="{FF2B5EF4-FFF2-40B4-BE49-F238E27FC236}">
                <a16:creationId xmlns:a16="http://schemas.microsoft.com/office/drawing/2014/main" id="{14FFF629-B7A6-4E62-8C06-973D37E1D5F0}"/>
              </a:ext>
            </a:extLst>
          </p:cNvPr>
          <p:cNvGrpSpPr/>
          <p:nvPr/>
        </p:nvGrpSpPr>
        <p:grpSpPr>
          <a:xfrm>
            <a:off x="4737402" y="4430918"/>
            <a:ext cx="2323104" cy="344132"/>
            <a:chOff x="4618649" y="5345317"/>
            <a:chExt cx="2323104" cy="344132"/>
          </a:xfrm>
        </p:grpSpPr>
        <p:sp>
          <p:nvSpPr>
            <p:cNvPr id="18" name="Freeform: Shape 9">
              <a:extLst>
                <a:ext uri="{FF2B5EF4-FFF2-40B4-BE49-F238E27FC236}">
                  <a16:creationId xmlns:a16="http://schemas.microsoft.com/office/drawing/2014/main" id="{E25B9B2E-EA49-4D4D-A0FB-926C27F05257}"/>
                </a:ext>
              </a:extLst>
            </p:cNvPr>
            <p:cNvSpPr/>
            <p:nvPr/>
          </p:nvSpPr>
          <p:spPr>
            <a:xfrm rot="5400000">
              <a:off x="5555607" y="4417845"/>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7">
              <a:extLst>
                <a:ext uri="{FF2B5EF4-FFF2-40B4-BE49-F238E27FC236}">
                  <a16:creationId xmlns:a16="http://schemas.microsoft.com/office/drawing/2014/main" id="{80E1EBA8-1A12-4FD7-B60E-DF0406729C9A}"/>
                </a:ext>
              </a:extLst>
            </p:cNvPr>
            <p:cNvSpPr txBox="1"/>
            <p:nvPr/>
          </p:nvSpPr>
          <p:spPr>
            <a:xfrm>
              <a:off x="4840689" y="5345317"/>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Projects</a:t>
              </a:r>
            </a:p>
          </p:txBody>
        </p:sp>
      </p:grpSp>
      <p:grpSp>
        <p:nvGrpSpPr>
          <p:cNvPr id="20" name="Group 3">
            <a:extLst>
              <a:ext uri="{FF2B5EF4-FFF2-40B4-BE49-F238E27FC236}">
                <a16:creationId xmlns:a16="http://schemas.microsoft.com/office/drawing/2014/main" id="{5ADEA1BD-37B1-4ADC-8982-43ACB4010346}"/>
              </a:ext>
            </a:extLst>
          </p:cNvPr>
          <p:cNvGrpSpPr/>
          <p:nvPr/>
        </p:nvGrpSpPr>
        <p:grpSpPr>
          <a:xfrm>
            <a:off x="8524077" y="4432865"/>
            <a:ext cx="2323104" cy="344132"/>
            <a:chOff x="8405324" y="5347264"/>
            <a:chExt cx="2323104" cy="344132"/>
          </a:xfrm>
        </p:grpSpPr>
        <p:sp>
          <p:nvSpPr>
            <p:cNvPr id="21" name="Freeform: Shape 9">
              <a:extLst>
                <a:ext uri="{FF2B5EF4-FFF2-40B4-BE49-F238E27FC236}">
                  <a16:creationId xmlns:a16="http://schemas.microsoft.com/office/drawing/2014/main" id="{5A9A569D-7C52-4439-85E5-7C45C90C3823}"/>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22" name="TextBox 19">
              <a:extLst>
                <a:ext uri="{FF2B5EF4-FFF2-40B4-BE49-F238E27FC236}">
                  <a16:creationId xmlns:a16="http://schemas.microsoft.com/office/drawing/2014/main" id="{CD64C772-8C0C-4866-AA93-CCB11C15D97E}"/>
                </a:ext>
              </a:extLst>
            </p:cNvPr>
            <p:cNvSpPr txBox="1"/>
            <p:nvPr/>
          </p:nvSpPr>
          <p:spPr>
            <a:xfrm>
              <a:off x="8627364" y="5347264"/>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Products</a:t>
              </a:r>
            </a:p>
          </p:txBody>
        </p:sp>
      </p:grpSp>
      <p:sp>
        <p:nvSpPr>
          <p:cNvPr id="28" name="Rounded Rectangle 23">
            <a:extLst>
              <a:ext uri="{FF2B5EF4-FFF2-40B4-BE49-F238E27FC236}">
                <a16:creationId xmlns:a16="http://schemas.microsoft.com/office/drawing/2014/main" id="{A9AB11F5-207D-40D7-9489-3A3B2015675A}"/>
              </a:ext>
            </a:extLst>
          </p:cNvPr>
          <p:cNvSpPr/>
          <p:nvPr/>
        </p:nvSpPr>
        <p:spPr>
          <a:xfrm>
            <a:off x="889853" y="1533228"/>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9" name="Group 1">
            <a:extLst>
              <a:ext uri="{FF2B5EF4-FFF2-40B4-BE49-F238E27FC236}">
                <a16:creationId xmlns:a16="http://schemas.microsoft.com/office/drawing/2014/main" id="{538D1579-425D-43F0-95EA-1A765ABEF005}"/>
              </a:ext>
            </a:extLst>
          </p:cNvPr>
          <p:cNvGrpSpPr/>
          <p:nvPr/>
        </p:nvGrpSpPr>
        <p:grpSpPr>
          <a:xfrm>
            <a:off x="889853" y="1784048"/>
            <a:ext cx="2323104" cy="356007"/>
            <a:chOff x="783908" y="5333442"/>
            <a:chExt cx="2323104" cy="356007"/>
          </a:xfrm>
        </p:grpSpPr>
        <p:sp>
          <p:nvSpPr>
            <p:cNvPr id="30" name="Freeform: Shape 9">
              <a:extLst>
                <a:ext uri="{FF2B5EF4-FFF2-40B4-BE49-F238E27FC236}">
                  <a16:creationId xmlns:a16="http://schemas.microsoft.com/office/drawing/2014/main" id="{8590A120-BEB2-4185-8B2E-D989941A1571}"/>
                </a:ext>
              </a:extLst>
            </p:cNvPr>
            <p:cNvSpPr/>
            <p:nvPr/>
          </p:nvSpPr>
          <p:spPr>
            <a:xfrm rot="5400000">
              <a:off x="1720866" y="4417845"/>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31" name="TextBox 139">
              <a:extLst>
                <a:ext uri="{FF2B5EF4-FFF2-40B4-BE49-F238E27FC236}">
                  <a16:creationId xmlns:a16="http://schemas.microsoft.com/office/drawing/2014/main" id="{943F1B50-C10E-4DA0-83E6-E98015C1C38D}"/>
                </a:ext>
              </a:extLst>
            </p:cNvPr>
            <p:cNvSpPr txBox="1"/>
            <p:nvPr/>
          </p:nvSpPr>
          <p:spPr>
            <a:xfrm>
              <a:off x="1005948" y="5333442"/>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Basic Service Contract</a:t>
              </a:r>
            </a:p>
          </p:txBody>
        </p:sp>
      </p:grpSp>
      <p:sp>
        <p:nvSpPr>
          <p:cNvPr id="32" name="Rectangle 132">
            <a:extLst>
              <a:ext uri="{FF2B5EF4-FFF2-40B4-BE49-F238E27FC236}">
                <a16:creationId xmlns:a16="http://schemas.microsoft.com/office/drawing/2014/main" id="{E58362E1-1513-4BCC-96CF-2C1C7E318B56}"/>
              </a:ext>
            </a:extLst>
          </p:cNvPr>
          <p:cNvSpPr/>
          <p:nvPr/>
        </p:nvSpPr>
        <p:spPr>
          <a:xfrm>
            <a:off x="1105681" y="2159439"/>
            <a:ext cx="2575051" cy="1439818"/>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rPr>
              <a:t>Your entry point to our support organisation is our skilled helpdesk, supported by a transparent ticketing portal. With our Service Credits we support you remote or onsite,  instantly.</a:t>
            </a:r>
            <a:endParaRPr lang="en-GB" sz="1200" kern="1400" spc="20">
              <a:latin typeface="Bahnschrift SemiBold Condensed" panose="020B0502040204020203" pitchFamily="34" charset="0"/>
              <a:ea typeface="Roboto Light" panose="02000000000000000000" pitchFamily="2" charset="0"/>
            </a:endParaRPr>
          </a:p>
        </p:txBody>
      </p:sp>
      <p:sp>
        <p:nvSpPr>
          <p:cNvPr id="33" name="Rounded Rectangle 23">
            <a:extLst>
              <a:ext uri="{FF2B5EF4-FFF2-40B4-BE49-F238E27FC236}">
                <a16:creationId xmlns:a16="http://schemas.microsoft.com/office/drawing/2014/main" id="{BC06ABBE-08F7-4CB0-A9E2-57ED04056AB2}"/>
              </a:ext>
            </a:extLst>
          </p:cNvPr>
          <p:cNvSpPr/>
          <p:nvPr/>
        </p:nvSpPr>
        <p:spPr>
          <a:xfrm>
            <a:off x="4724594" y="1533230"/>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angle 149">
            <a:extLst>
              <a:ext uri="{FF2B5EF4-FFF2-40B4-BE49-F238E27FC236}">
                <a16:creationId xmlns:a16="http://schemas.microsoft.com/office/drawing/2014/main" id="{DB1D8568-8BCC-4BCB-A54A-426D263A89F8}"/>
              </a:ext>
            </a:extLst>
          </p:cNvPr>
          <p:cNvSpPr/>
          <p:nvPr/>
        </p:nvSpPr>
        <p:spPr>
          <a:xfrm>
            <a:off x="4940422" y="2147562"/>
            <a:ext cx="2494767" cy="885820"/>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ea typeface="Roboto Light" panose="02000000000000000000" pitchFamily="2" charset="0"/>
              </a:rPr>
              <a:t>Pro-active and recurring tooling and advice to support structural improvements through a Plan-Do-Check-Act cycle.</a:t>
            </a:r>
          </a:p>
        </p:txBody>
      </p:sp>
      <p:sp>
        <p:nvSpPr>
          <p:cNvPr id="35" name="Rounded Rectangle 23">
            <a:extLst>
              <a:ext uri="{FF2B5EF4-FFF2-40B4-BE49-F238E27FC236}">
                <a16:creationId xmlns:a16="http://schemas.microsoft.com/office/drawing/2014/main" id="{6CFCAF74-A821-427F-B0DF-77F4C65664B2}"/>
              </a:ext>
            </a:extLst>
          </p:cNvPr>
          <p:cNvSpPr/>
          <p:nvPr/>
        </p:nvSpPr>
        <p:spPr>
          <a:xfrm>
            <a:off x="8511269" y="1533230"/>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ectangle 155">
            <a:extLst>
              <a:ext uri="{FF2B5EF4-FFF2-40B4-BE49-F238E27FC236}">
                <a16:creationId xmlns:a16="http://schemas.microsoft.com/office/drawing/2014/main" id="{5B3EEA5B-B218-4501-B25B-9E205558C6CC}"/>
              </a:ext>
            </a:extLst>
          </p:cNvPr>
          <p:cNvSpPr/>
          <p:nvPr/>
        </p:nvSpPr>
        <p:spPr>
          <a:xfrm>
            <a:off x="8727096" y="2135684"/>
            <a:ext cx="2626703" cy="1439818"/>
          </a:xfrm>
          <a:prstGeom prst="rect">
            <a:avLst/>
          </a:prstGeom>
        </p:spPr>
        <p:txBody>
          <a:bodyPr wrap="square">
            <a:spAutoFit/>
          </a:bodyPr>
          <a:lstStyle/>
          <a:p>
            <a:pPr>
              <a:lnSpc>
                <a:spcPct val="150000"/>
              </a:lnSpc>
            </a:pPr>
            <a:r>
              <a:rPr lang="en-IN" sz="1200">
                <a:latin typeface="Bahnschrift SemiBold Condensed" panose="020B0502040204020203" pitchFamily="34" charset="0"/>
              </a:rPr>
              <a:t>We take (partial) ownership of your IT environment, commit ourselves in swift onboarding, knowledge transfer, availability of service and transparent communication between you and us.</a:t>
            </a:r>
            <a:endParaRPr lang="en-GB" sz="1200" kern="1400" spc="20">
              <a:latin typeface="Bahnschrift SemiBold Condensed" panose="020B0502040204020203" pitchFamily="34" charset="0"/>
              <a:ea typeface="Roboto Light" panose="02000000000000000000" pitchFamily="2" charset="0"/>
            </a:endParaRPr>
          </a:p>
        </p:txBody>
      </p:sp>
      <p:grpSp>
        <p:nvGrpSpPr>
          <p:cNvPr id="37" name="Group 2">
            <a:extLst>
              <a:ext uri="{FF2B5EF4-FFF2-40B4-BE49-F238E27FC236}">
                <a16:creationId xmlns:a16="http://schemas.microsoft.com/office/drawing/2014/main" id="{F3954367-EB43-4198-92E6-0BAA18F88AB5}"/>
              </a:ext>
            </a:extLst>
          </p:cNvPr>
          <p:cNvGrpSpPr/>
          <p:nvPr/>
        </p:nvGrpSpPr>
        <p:grpSpPr>
          <a:xfrm>
            <a:off x="4724594" y="1795923"/>
            <a:ext cx="2323104" cy="344132"/>
            <a:chOff x="4618649" y="5345317"/>
            <a:chExt cx="2323104" cy="344132"/>
          </a:xfrm>
        </p:grpSpPr>
        <p:sp>
          <p:nvSpPr>
            <p:cNvPr id="38" name="Freeform: Shape 9">
              <a:extLst>
                <a:ext uri="{FF2B5EF4-FFF2-40B4-BE49-F238E27FC236}">
                  <a16:creationId xmlns:a16="http://schemas.microsoft.com/office/drawing/2014/main" id="{3AE1D13E-7D75-4139-9162-7B8431D15B49}"/>
                </a:ext>
              </a:extLst>
            </p:cNvPr>
            <p:cNvSpPr/>
            <p:nvPr/>
          </p:nvSpPr>
          <p:spPr>
            <a:xfrm rot="5400000">
              <a:off x="5555607" y="4417845"/>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39" name="TextBox 17">
              <a:extLst>
                <a:ext uri="{FF2B5EF4-FFF2-40B4-BE49-F238E27FC236}">
                  <a16:creationId xmlns:a16="http://schemas.microsoft.com/office/drawing/2014/main" id="{7BD46796-A8D0-471B-8B86-5712340934FC}"/>
                </a:ext>
              </a:extLst>
            </p:cNvPr>
            <p:cNvSpPr txBox="1"/>
            <p:nvPr/>
          </p:nvSpPr>
          <p:spPr>
            <a:xfrm>
              <a:off x="4840689" y="5345317"/>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Advanced Service Contract</a:t>
              </a:r>
            </a:p>
          </p:txBody>
        </p:sp>
      </p:grpSp>
      <p:grpSp>
        <p:nvGrpSpPr>
          <p:cNvPr id="40" name="Group 3">
            <a:extLst>
              <a:ext uri="{FF2B5EF4-FFF2-40B4-BE49-F238E27FC236}">
                <a16:creationId xmlns:a16="http://schemas.microsoft.com/office/drawing/2014/main" id="{080AEB3D-8CC0-4E61-AEE5-2F17C35133D3}"/>
              </a:ext>
            </a:extLst>
          </p:cNvPr>
          <p:cNvGrpSpPr/>
          <p:nvPr/>
        </p:nvGrpSpPr>
        <p:grpSpPr>
          <a:xfrm>
            <a:off x="8511269" y="1797870"/>
            <a:ext cx="2323104" cy="344132"/>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627364" y="5347264"/>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Premium Service SLA</a:t>
              </a:r>
            </a:p>
          </p:txBody>
        </p:sp>
      </p:grpSp>
    </p:spTree>
    <p:extLst>
      <p:ext uri="{BB962C8B-B14F-4D97-AF65-F5344CB8AC3E}">
        <p14:creationId xmlns:p14="http://schemas.microsoft.com/office/powerpoint/2010/main" val="202823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par>
                                <p:cTn id="9" presetID="6" presetClass="emph" presetSubtype="0" autoRev="1" fill="hold" grpId="1" nodeType="withEffect">
                                  <p:stCondLst>
                                    <p:cond delay="0"/>
                                  </p:stCondLst>
                                  <p:childTnLst>
                                    <p:animScale>
                                      <p:cBhvr>
                                        <p:cTn id="10" dur="4000" fill="hold"/>
                                        <p:tgtEl>
                                          <p:spTgt spid="5"/>
                                        </p:tgtEl>
                                      </p:cBhvr>
                                      <p:by x="125000" y="125000"/>
                                    </p:animScale>
                                  </p:childTnLst>
                                </p:cTn>
                              </p:par>
                              <p:par>
                                <p:cTn id="11" presetID="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3000" fill="hold"/>
                                        <p:tgtEl>
                                          <p:spTgt spid="8"/>
                                        </p:tgtEl>
                                        <p:attrNameLst>
                                          <p:attrName>ppt_x</p:attrName>
                                        </p:attrNameLst>
                                      </p:cBhvr>
                                      <p:tavLst>
                                        <p:tav tm="0">
                                          <p:val>
                                            <p:strVal val="0-#ppt_w/2"/>
                                          </p:val>
                                        </p:tav>
                                        <p:tav tm="100000">
                                          <p:val>
                                            <p:strVal val="#ppt_x"/>
                                          </p:val>
                                        </p:tav>
                                      </p:tavLst>
                                    </p:anim>
                                    <p:anim calcmode="lin" valueType="num">
                                      <p:cBhvr additive="base">
                                        <p:cTn id="14" dur="30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3000" fill="hold"/>
                                        <p:tgtEl>
                                          <p:spTgt spid="15"/>
                                        </p:tgtEl>
                                        <p:attrNameLst>
                                          <p:attrName>ppt_x</p:attrName>
                                        </p:attrNameLst>
                                      </p:cBhvr>
                                      <p:tavLst>
                                        <p:tav tm="0">
                                          <p:val>
                                            <p:strVal val="1+#ppt_w/2"/>
                                          </p:val>
                                        </p:tav>
                                        <p:tav tm="100000">
                                          <p:val>
                                            <p:strVal val="#ppt_x"/>
                                          </p:val>
                                        </p:tav>
                                      </p:tavLst>
                                    </p:anim>
                                    <p:anim calcmode="lin" valueType="num">
                                      <p:cBhvr additive="base">
                                        <p:cTn id="18" dur="300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grpId="1"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6" presetClass="emph" presetSubtype="0" accel="50000" autoRev="1" fill="hold" grpId="0" nodeType="withEffect">
                                  <p:stCondLst>
                                    <p:cond delay="0"/>
                                  </p:stCondLst>
                                  <p:childTnLst>
                                    <p:animScale>
                                      <p:cBhvr>
                                        <p:cTn id="23" dur="3000" fill="hold"/>
                                        <p:tgtEl>
                                          <p:spTgt spid="13"/>
                                        </p:tgtEl>
                                      </p:cBhvr>
                                      <p:by x="160000" y="100000"/>
                                    </p:animScale>
                                  </p:childTnLst>
                                </p:cTn>
                              </p:par>
                              <p:par>
                                <p:cTn id="24" presetID="10" presetClass="entr" presetSubtype="0"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par>
                                <p:cTn id="27" presetID="10" presetClass="entr" presetSubtype="0" fill="hold" grpId="0" nodeType="withEffect">
                                  <p:stCondLst>
                                    <p:cond delay="30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childTnLst>
                                </p:cTn>
                              </p:par>
                              <p:par>
                                <p:cTn id="30" presetID="10" presetClass="entr" presetSubtype="0" fill="hold" grpId="0" nodeType="withEffect">
                                  <p:stCondLst>
                                    <p:cond delay="3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childTnLst>
                                </p:cTn>
                              </p:par>
                              <p:par>
                                <p:cTn id="33" presetID="12" presetClass="entr" presetSubtype="8" fill="hold" nodeType="withEffect">
                                  <p:stCondLst>
                                    <p:cond delay="3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p:tgtEl>
                                          <p:spTgt spid="9"/>
                                        </p:tgtEl>
                                        <p:attrNameLst>
                                          <p:attrName>ppt_x</p:attrName>
                                        </p:attrNameLst>
                                      </p:cBhvr>
                                      <p:tavLst>
                                        <p:tav tm="0">
                                          <p:val>
                                            <p:strVal val="#ppt_x-#ppt_w*1.125000"/>
                                          </p:val>
                                        </p:tav>
                                        <p:tav tm="100000">
                                          <p:val>
                                            <p:strVal val="#ppt_x"/>
                                          </p:val>
                                        </p:tav>
                                      </p:tavLst>
                                    </p:anim>
                                    <p:animEffect transition="in" filter="wipe(right)">
                                      <p:cBhvr>
                                        <p:cTn id="36" dur="1000"/>
                                        <p:tgtEl>
                                          <p:spTgt spid="9"/>
                                        </p:tgtEl>
                                      </p:cBhvr>
                                    </p:animEffect>
                                  </p:childTnLst>
                                </p:cTn>
                              </p:par>
                              <p:par>
                                <p:cTn id="37" presetID="12" presetClass="entr" presetSubtype="8" fill="hold" nodeType="withEffect">
                                  <p:stCondLst>
                                    <p:cond delay="40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1000"/>
                                        <p:tgtEl>
                                          <p:spTgt spid="17"/>
                                        </p:tgtEl>
                                        <p:attrNameLst>
                                          <p:attrName>ppt_x</p:attrName>
                                        </p:attrNameLst>
                                      </p:cBhvr>
                                      <p:tavLst>
                                        <p:tav tm="0">
                                          <p:val>
                                            <p:strVal val="#ppt_x-#ppt_w*1.125000"/>
                                          </p:val>
                                        </p:tav>
                                        <p:tav tm="100000">
                                          <p:val>
                                            <p:strVal val="#ppt_x"/>
                                          </p:val>
                                        </p:tav>
                                      </p:tavLst>
                                    </p:anim>
                                    <p:animEffect transition="in" filter="wipe(right)">
                                      <p:cBhvr>
                                        <p:cTn id="40" dur="1000"/>
                                        <p:tgtEl>
                                          <p:spTgt spid="17"/>
                                        </p:tgtEl>
                                      </p:cBhvr>
                                    </p:animEffect>
                                  </p:childTnLst>
                                </p:cTn>
                              </p:par>
                              <p:par>
                                <p:cTn id="41" presetID="12" presetClass="entr" presetSubtype="8" fill="hold" nodeType="withEffect">
                                  <p:stCondLst>
                                    <p:cond delay="4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p:tgtEl>
                                          <p:spTgt spid="20"/>
                                        </p:tgtEl>
                                        <p:attrNameLst>
                                          <p:attrName>ppt_x</p:attrName>
                                        </p:attrNameLst>
                                      </p:cBhvr>
                                      <p:tavLst>
                                        <p:tav tm="0">
                                          <p:val>
                                            <p:strVal val="#ppt_x-#ppt_w*1.125000"/>
                                          </p:val>
                                        </p:tav>
                                        <p:tav tm="100000">
                                          <p:val>
                                            <p:strVal val="#ppt_x"/>
                                          </p:val>
                                        </p:tav>
                                      </p:tavLst>
                                    </p:anim>
                                    <p:animEffect transition="in" filter="wipe(right)">
                                      <p:cBhvr>
                                        <p:cTn id="44" dur="1000"/>
                                        <p:tgtEl>
                                          <p:spTgt spid="20"/>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3000" fill="hold"/>
                                        <p:tgtEl>
                                          <p:spTgt spid="28"/>
                                        </p:tgtEl>
                                        <p:attrNameLst>
                                          <p:attrName>ppt_x</p:attrName>
                                        </p:attrNameLst>
                                      </p:cBhvr>
                                      <p:tavLst>
                                        <p:tav tm="0">
                                          <p:val>
                                            <p:strVal val="0-#ppt_w/2"/>
                                          </p:val>
                                        </p:tav>
                                        <p:tav tm="100000">
                                          <p:val>
                                            <p:strVal val="#ppt_x"/>
                                          </p:val>
                                        </p:tav>
                                      </p:tavLst>
                                    </p:anim>
                                    <p:anim calcmode="lin" valueType="num">
                                      <p:cBhvr additive="base">
                                        <p:cTn id="48" dur="3000" fill="hold"/>
                                        <p:tgtEl>
                                          <p:spTgt spid="2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3000" fill="hold"/>
                                        <p:tgtEl>
                                          <p:spTgt spid="35"/>
                                        </p:tgtEl>
                                        <p:attrNameLst>
                                          <p:attrName>ppt_x</p:attrName>
                                        </p:attrNameLst>
                                      </p:cBhvr>
                                      <p:tavLst>
                                        <p:tav tm="0">
                                          <p:val>
                                            <p:strVal val="1+#ppt_w/2"/>
                                          </p:val>
                                        </p:tav>
                                        <p:tav tm="100000">
                                          <p:val>
                                            <p:strVal val="#ppt_x"/>
                                          </p:val>
                                        </p:tav>
                                      </p:tavLst>
                                    </p:anim>
                                    <p:anim calcmode="lin" valueType="num">
                                      <p:cBhvr additive="base">
                                        <p:cTn id="52" dur="3000" fill="hold"/>
                                        <p:tgtEl>
                                          <p:spTgt spid="35"/>
                                        </p:tgtEl>
                                        <p:attrNameLst>
                                          <p:attrName>ppt_y</p:attrName>
                                        </p:attrNameLst>
                                      </p:cBhvr>
                                      <p:tavLst>
                                        <p:tav tm="0">
                                          <p:val>
                                            <p:strVal val="#ppt_y"/>
                                          </p:val>
                                        </p:tav>
                                        <p:tav tm="100000">
                                          <p:val>
                                            <p:strVal val="#ppt_y"/>
                                          </p:val>
                                        </p:tav>
                                      </p:tavLst>
                                    </p:anim>
                                  </p:childTnLst>
                                </p:cTn>
                              </p:par>
                              <p:par>
                                <p:cTn id="53" presetID="10" presetClass="entr" presetSubtype="0" fill="hold" grpId="1"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6" presetClass="emph" presetSubtype="0" accel="50000" autoRev="1" fill="hold" grpId="0" nodeType="withEffect">
                                  <p:stCondLst>
                                    <p:cond delay="0"/>
                                  </p:stCondLst>
                                  <p:childTnLst>
                                    <p:animScale>
                                      <p:cBhvr>
                                        <p:cTn id="57" dur="3000" fill="hold"/>
                                        <p:tgtEl>
                                          <p:spTgt spid="33"/>
                                        </p:tgtEl>
                                      </p:cBhvr>
                                      <p:by x="160000" y="100000"/>
                                    </p:animScale>
                                  </p:childTnLst>
                                </p:cTn>
                              </p:par>
                              <p:par>
                                <p:cTn id="58" presetID="10" presetClass="entr" presetSubtype="0" fill="hold" grpId="0" nodeType="withEffect">
                                  <p:stCondLst>
                                    <p:cond delay="300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childTnLst>
                                </p:cTn>
                              </p:par>
                              <p:par>
                                <p:cTn id="61" presetID="10" presetClass="entr" presetSubtype="0" fill="hold" grpId="0" nodeType="withEffect">
                                  <p:stCondLst>
                                    <p:cond delay="300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1000"/>
                                        <p:tgtEl>
                                          <p:spTgt spid="34"/>
                                        </p:tgtEl>
                                      </p:cBhvr>
                                    </p:animEffect>
                                  </p:childTnLst>
                                </p:cTn>
                              </p:par>
                              <p:par>
                                <p:cTn id="64" presetID="10" presetClass="entr" presetSubtype="0" fill="hold" grpId="0" nodeType="withEffect">
                                  <p:stCondLst>
                                    <p:cond delay="300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1000"/>
                                        <p:tgtEl>
                                          <p:spTgt spid="36"/>
                                        </p:tgtEl>
                                      </p:cBhvr>
                                    </p:animEffect>
                                  </p:childTnLst>
                                </p:cTn>
                              </p:par>
                              <p:par>
                                <p:cTn id="67" presetID="12" presetClass="entr" presetSubtype="8" fill="hold" nodeType="withEffect">
                                  <p:stCondLst>
                                    <p:cond delay="350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1000"/>
                                        <p:tgtEl>
                                          <p:spTgt spid="29"/>
                                        </p:tgtEl>
                                        <p:attrNameLst>
                                          <p:attrName>ppt_x</p:attrName>
                                        </p:attrNameLst>
                                      </p:cBhvr>
                                      <p:tavLst>
                                        <p:tav tm="0">
                                          <p:val>
                                            <p:strVal val="#ppt_x-#ppt_w*1.125000"/>
                                          </p:val>
                                        </p:tav>
                                        <p:tav tm="100000">
                                          <p:val>
                                            <p:strVal val="#ppt_x"/>
                                          </p:val>
                                        </p:tav>
                                      </p:tavLst>
                                    </p:anim>
                                    <p:animEffect transition="in" filter="wipe(right)">
                                      <p:cBhvr>
                                        <p:cTn id="70" dur="1000"/>
                                        <p:tgtEl>
                                          <p:spTgt spid="29"/>
                                        </p:tgtEl>
                                      </p:cBhvr>
                                    </p:animEffect>
                                  </p:childTnLst>
                                </p:cTn>
                              </p:par>
                              <p:par>
                                <p:cTn id="71" presetID="12" presetClass="entr" presetSubtype="8" fill="hold" nodeType="withEffect">
                                  <p:stCondLst>
                                    <p:cond delay="40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1000"/>
                                        <p:tgtEl>
                                          <p:spTgt spid="37"/>
                                        </p:tgtEl>
                                        <p:attrNameLst>
                                          <p:attrName>ppt_x</p:attrName>
                                        </p:attrNameLst>
                                      </p:cBhvr>
                                      <p:tavLst>
                                        <p:tav tm="0">
                                          <p:val>
                                            <p:strVal val="#ppt_x-#ppt_w*1.125000"/>
                                          </p:val>
                                        </p:tav>
                                        <p:tav tm="100000">
                                          <p:val>
                                            <p:strVal val="#ppt_x"/>
                                          </p:val>
                                        </p:tav>
                                      </p:tavLst>
                                    </p:anim>
                                    <p:animEffect transition="in" filter="wipe(right)">
                                      <p:cBhvr>
                                        <p:cTn id="74" dur="1000"/>
                                        <p:tgtEl>
                                          <p:spTgt spid="37"/>
                                        </p:tgtEl>
                                      </p:cBhvr>
                                    </p:animEffect>
                                  </p:childTnLst>
                                </p:cTn>
                              </p:par>
                              <p:par>
                                <p:cTn id="75" presetID="12" presetClass="entr" presetSubtype="8" fill="hold" nodeType="withEffect">
                                  <p:stCondLst>
                                    <p:cond delay="450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1000"/>
                                        <p:tgtEl>
                                          <p:spTgt spid="40"/>
                                        </p:tgtEl>
                                        <p:attrNameLst>
                                          <p:attrName>ppt_x</p:attrName>
                                        </p:attrNameLst>
                                      </p:cBhvr>
                                      <p:tavLst>
                                        <p:tav tm="0">
                                          <p:val>
                                            <p:strVal val="#ppt_x-#ppt_w*1.125000"/>
                                          </p:val>
                                        </p:tav>
                                        <p:tav tm="100000">
                                          <p:val>
                                            <p:strVal val="#ppt_x"/>
                                          </p:val>
                                        </p:tav>
                                      </p:tavLst>
                                    </p:anim>
                                    <p:animEffect transition="in" filter="wipe(right)">
                                      <p:cBhvr>
                                        <p:cTn id="7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P spid="12" grpId="0"/>
      <p:bldP spid="13" grpId="0" animBg="1"/>
      <p:bldP spid="13" grpId="1" animBg="1"/>
      <p:bldP spid="14" grpId="0"/>
      <p:bldP spid="15" grpId="0" animBg="1"/>
      <p:bldP spid="16" grpId="0"/>
      <p:bldP spid="28" grpId="0" animBg="1"/>
      <p:bldP spid="32" grpId="0"/>
      <p:bldP spid="33" grpId="0" animBg="1"/>
      <p:bldP spid="33" grpId="1" animBg="1"/>
      <p:bldP spid="34" grpId="0"/>
      <p:bldP spid="35"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12</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29203" cy="688076"/>
            <a:chOff x="8405324" y="5347264"/>
            <a:chExt cx="2323105"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2509" y="5347264"/>
              <a:ext cx="1935920"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Basic Service Contract</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830256" y="2069133"/>
            <a:ext cx="6445188" cy="2121093"/>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Ability to log calls to our customer support desk</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Ticket handling via our Ticketing Support System (TOPDESK)</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Initiating tickets for incidents, changes and commercial request via our </a:t>
            </a:r>
            <a:br>
              <a:rPr lang="en-US" sz="1500">
                <a:solidFill>
                  <a:schemeClr val="tx2">
                    <a:lumMod val="60000"/>
                    <a:lumOff val="40000"/>
                  </a:schemeClr>
                </a:solidFill>
                <a:latin typeface="Bahnschrift SemiCondensed" panose="020B0502040204020203" pitchFamily="34" charset="0"/>
                <a:cs typeface="Calibri" panose="020F0502020204030204"/>
              </a:rPr>
            </a:br>
            <a:r>
              <a:rPr lang="en-US" sz="1500">
                <a:solidFill>
                  <a:schemeClr val="tx2">
                    <a:lumMod val="60000"/>
                    <a:lumOff val="40000"/>
                  </a:schemeClr>
                </a:solidFill>
                <a:latin typeface="Bahnschrift SemiCondensed" panose="020B0502040204020203" pitchFamily="34" charset="0"/>
                <a:cs typeface="Calibri" panose="020F0502020204030204"/>
              </a:rPr>
              <a:t>Ticketing Support System Web Portal</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Reach out to us by phone on workdays</a:t>
            </a:r>
            <a:r>
              <a:rPr lang="en-US" sz="1600">
                <a:solidFill>
                  <a:schemeClr val="tx2">
                    <a:lumMod val="60000"/>
                    <a:lumOff val="40000"/>
                  </a:schemeClr>
                </a:solidFill>
                <a:latin typeface="Bahnschrift SemiCondensed" panose="020B0502040204020203" pitchFamily="34" charset="0"/>
                <a:cs typeface="Calibri" panose="020F0502020204030204"/>
              </a:rPr>
              <a:t>†</a:t>
            </a:r>
            <a:r>
              <a:rPr lang="en-US" sz="1500">
                <a:solidFill>
                  <a:schemeClr val="tx2">
                    <a:lumMod val="60000"/>
                    <a:lumOff val="40000"/>
                  </a:schemeClr>
                </a:solidFill>
                <a:latin typeface="Bahnschrift SemiCondensed" panose="020B0502040204020203" pitchFamily="34" charset="0"/>
                <a:cs typeface="Calibri" panose="020F0502020204030204"/>
              </a:rPr>
              <a:t> for support, engineering and/or advice</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Once a year review of the delivered services by our Service Level Manager</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Charged as a monthly fee for the duration of 36 months </a:t>
            </a:r>
          </a:p>
        </p:txBody>
      </p:sp>
      <p:pic>
        <p:nvPicPr>
          <p:cNvPr id="4" name="Graphic 3" descr="Callcenter">
            <a:extLst>
              <a:ext uri="{FF2B5EF4-FFF2-40B4-BE49-F238E27FC236}">
                <a16:creationId xmlns:a16="http://schemas.microsoft.com/office/drawing/2014/main" id="{A9FC9304-8910-42E2-AAA8-5BE86E4DD1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7" y="2072061"/>
            <a:ext cx="914400" cy="914400"/>
          </a:xfrm>
          <a:prstGeom prst="rect">
            <a:avLst/>
          </a:prstGeom>
        </p:spPr>
      </p:pic>
      <p:pic>
        <p:nvPicPr>
          <p:cNvPr id="6" name="Graphic 5" descr="Programmeur">
            <a:extLst>
              <a:ext uri="{FF2B5EF4-FFF2-40B4-BE49-F238E27FC236}">
                <a16:creationId xmlns:a16="http://schemas.microsoft.com/office/drawing/2014/main" id="{7CDA7D0D-07E6-4A30-8D73-DF416B99B0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67" y="4613770"/>
            <a:ext cx="914400" cy="914400"/>
          </a:xfrm>
          <a:prstGeom prst="rect">
            <a:avLst/>
          </a:prstGeom>
        </p:spPr>
      </p:pic>
      <p:sp>
        <p:nvSpPr>
          <p:cNvPr id="14" name="Rechthoek 13">
            <a:extLst>
              <a:ext uri="{FF2B5EF4-FFF2-40B4-BE49-F238E27FC236}">
                <a16:creationId xmlns:a16="http://schemas.microsoft.com/office/drawing/2014/main" id="{47A21E1E-0D13-42E6-AEE6-8C485EF2E7C5}"/>
              </a:ext>
            </a:extLst>
          </p:cNvPr>
          <p:cNvSpPr/>
          <p:nvPr/>
        </p:nvSpPr>
        <p:spPr>
          <a:xfrm>
            <a:off x="838200" y="4671307"/>
            <a:ext cx="7246954" cy="1490280"/>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Access to 2nd and 3rd line of support</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Clear scoped services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Guarantied response times on tickets and planning of the services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Charged upfront in bundles of 20 hours</a:t>
            </a:r>
          </a:p>
          <a:p>
            <a:pPr lvl="1">
              <a:lnSpc>
                <a:spcPct val="70000"/>
              </a:lnSpc>
              <a:spcBef>
                <a:spcPts val="500"/>
              </a:spcBef>
            </a:pPr>
            <a:endParaRPr lang="en-US" sz="1500">
              <a:solidFill>
                <a:schemeClr val="tx2">
                  <a:lumMod val="60000"/>
                  <a:lumOff val="40000"/>
                </a:schemeClr>
              </a:solidFill>
              <a:latin typeface="Bahnschrift SemiCondensed" panose="020B0502040204020203" pitchFamily="34" charset="0"/>
              <a:cs typeface="Calibri" panose="020F0502020204030204"/>
            </a:endParaRPr>
          </a:p>
        </p:txBody>
      </p:sp>
      <p:sp>
        <p:nvSpPr>
          <p:cNvPr id="15" name="Rechthoek 14">
            <a:extLst>
              <a:ext uri="{FF2B5EF4-FFF2-40B4-BE49-F238E27FC236}">
                <a16:creationId xmlns:a16="http://schemas.microsoft.com/office/drawing/2014/main" id="{38793BC8-D83E-4743-8122-AC9457965DFA}"/>
              </a:ext>
            </a:extLst>
          </p:cNvPr>
          <p:cNvSpPr/>
          <p:nvPr/>
        </p:nvSpPr>
        <p:spPr>
          <a:xfrm>
            <a:off x="7028953" y="2585968"/>
            <a:ext cx="5231292" cy="2033121"/>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Extension of your 1st line of support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Transparency in ticket handling for IT Support &amp; IT Management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Guaranteed response on tickets that need swift action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Extensive knowledge and expertise within your organization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Availability of Service Level Manager </a:t>
            </a: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7028954" y="2045283"/>
            <a:ext cx="5151779"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sp>
        <p:nvSpPr>
          <p:cNvPr id="7" name="Tijdelijke aanduiding voor voettekst 6">
            <a:extLst>
              <a:ext uri="{FF2B5EF4-FFF2-40B4-BE49-F238E27FC236}">
                <a16:creationId xmlns:a16="http://schemas.microsoft.com/office/drawing/2014/main" id="{D41362BB-9BC9-4412-A3E0-8E12A58B2154}"/>
              </a:ext>
            </a:extLst>
          </p:cNvPr>
          <p:cNvSpPr>
            <a:spLocks noGrp="1"/>
          </p:cNvSpPr>
          <p:nvPr>
            <p:ph type="ftr" sz="quarter" idx="11"/>
          </p:nvPr>
        </p:nvSpPr>
        <p:spPr>
          <a:xfrm>
            <a:off x="11267" y="6582029"/>
            <a:ext cx="8073887" cy="365125"/>
          </a:xfrm>
        </p:spPr>
        <p:txBody>
          <a:bodyPr/>
          <a:lstStyle/>
          <a:p>
            <a:pPr algn="l"/>
            <a:r>
              <a:rPr lang="en-US" sz="1100">
                <a:latin typeface="Bahnschrift SemiBold Condensed" panose="020B0502040204020203" pitchFamily="34" charset="0"/>
              </a:rPr>
              <a:t>†) 8:30 hours to 17:00 hours, Monday to Friday, with exception of Dutch Holidays</a:t>
            </a:r>
            <a:endParaRPr lang="nl-NL" sz="1100">
              <a:latin typeface="Bahnschrift SemiBold Condensed" panose="020B0502040204020203" pitchFamily="34" charset="0"/>
            </a:endParaRPr>
          </a:p>
        </p:txBody>
      </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H="1">
            <a:off x="7108374" y="2155664"/>
            <a:ext cx="247012" cy="242243"/>
          </a:xfrm>
          <a:prstGeom prst="rect">
            <a:avLst/>
          </a:prstGeom>
        </p:spPr>
      </p:pic>
    </p:spTree>
    <p:extLst>
      <p:ext uri="{BB962C8B-B14F-4D97-AF65-F5344CB8AC3E}">
        <p14:creationId xmlns:p14="http://schemas.microsoft.com/office/powerpoint/2010/main" val="26139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3000"/>
                            </p:stCondLst>
                            <p:childTnLst>
                              <p:par>
                                <p:cTn id="24" presetID="12" presetClass="entr" presetSubtype="2"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1000"/>
                                        <p:tgtEl>
                                          <p:spTgt spid="16"/>
                                        </p:tgtEl>
                                        <p:attrNameLst>
                                          <p:attrName>ppt_x</p:attrName>
                                        </p:attrNameLst>
                                      </p:cBhvr>
                                      <p:tavLst>
                                        <p:tav tm="0">
                                          <p:val>
                                            <p:strVal val="#ppt_x+#ppt_w*1.125000"/>
                                          </p:val>
                                        </p:tav>
                                        <p:tav tm="100000">
                                          <p:val>
                                            <p:strVal val="#ppt_x"/>
                                          </p:val>
                                        </p:tav>
                                      </p:tavLst>
                                    </p:anim>
                                    <p:animEffect transition="in" filter="wipe(left)">
                                      <p:cBhvr>
                                        <p:cTn id="27" dur="1000"/>
                                        <p:tgtEl>
                                          <p:spTgt spid="16"/>
                                        </p:tgtEl>
                                      </p:cBhvr>
                                    </p:animEffect>
                                  </p:childTnLst>
                                </p:cTn>
                              </p:par>
                            </p:childTnLst>
                          </p:cTn>
                        </p:par>
                        <p:par>
                          <p:cTn id="28" fill="hold">
                            <p:stCondLst>
                              <p:cond delay="400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13</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29203" cy="688076"/>
            <a:chOff x="8405324" y="5347264"/>
            <a:chExt cx="2323105"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2509" y="5347264"/>
              <a:ext cx="1935920" cy="328609"/>
            </a:xfrm>
            <a:prstGeom prst="rect">
              <a:avLst/>
            </a:prstGeom>
            <a:ln>
              <a:noFill/>
            </a:ln>
          </p:spPr>
          <p:txBody>
            <a:bodyPr wrap="square" anchor="t">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a:ea typeface="Roboto Light" panose="02000000000000000000" pitchFamily="2" charset="0"/>
                  <a:cs typeface="Poppins" panose="00000500000000000000" pitchFamily="50" charset="0"/>
                </a:rPr>
                <a:t>Residential engineer</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830256" y="2069133"/>
            <a:ext cx="5503869" cy="1795363"/>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Onsite support with a fixed frequency</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Onsite support for active support &amp; knowledge sharing</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Planned onsite support in case of holiday replacement</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Ad hoc onsite support in case of sickness with a fixed response time</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In addition to Basic Service Support charged as a monthly fee</a:t>
            </a:r>
            <a:r>
              <a:rPr lang="en-US" sz="1600">
                <a:solidFill>
                  <a:schemeClr val="tx2">
                    <a:lumMod val="60000"/>
                    <a:lumOff val="40000"/>
                  </a:schemeClr>
                </a:solidFill>
                <a:latin typeface="Bahnschrift SemiCondensed" panose="020B0502040204020203" pitchFamily="34" charset="0"/>
                <a:cs typeface="Calibri" panose="020F0502020204030204"/>
              </a:rPr>
              <a:t>†</a:t>
            </a:r>
            <a:r>
              <a:rPr lang="en-US" sz="1500">
                <a:solidFill>
                  <a:schemeClr val="tx2">
                    <a:lumMod val="60000"/>
                    <a:lumOff val="40000"/>
                  </a:schemeClr>
                </a:solidFill>
                <a:latin typeface="Bahnschrift SemiCondensed" panose="020B0502040204020203" pitchFamily="34" charset="0"/>
                <a:cs typeface="Calibri" panose="020F0502020204030204"/>
              </a:rPr>
              <a:t> for the duration of 36 months </a:t>
            </a:r>
          </a:p>
        </p:txBody>
      </p:sp>
      <p:sp>
        <p:nvSpPr>
          <p:cNvPr id="15" name="Rechthoek 14">
            <a:extLst>
              <a:ext uri="{FF2B5EF4-FFF2-40B4-BE49-F238E27FC236}">
                <a16:creationId xmlns:a16="http://schemas.microsoft.com/office/drawing/2014/main" id="{38793BC8-D83E-4743-8122-AC9457965DFA}"/>
              </a:ext>
            </a:extLst>
          </p:cNvPr>
          <p:cNvSpPr/>
          <p:nvPr/>
        </p:nvSpPr>
        <p:spPr>
          <a:xfrm>
            <a:off x="7028953" y="2585968"/>
            <a:ext cx="5231292" cy="2725618"/>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Inhouse expertise for periodic updates and monitoring</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Knowledge transfer on regular basis between your support engineers and our specialists</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Rapid availability of engineer onsite in case of absence</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Holiday planning is less of a burden for your IT department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We have a good understanding of your IT environment in case of assistance and/or advice</a:t>
            </a: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7028954" y="2045283"/>
            <a:ext cx="5151779"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sp>
        <p:nvSpPr>
          <p:cNvPr id="7" name="Tijdelijke aanduiding voor voettekst 6">
            <a:extLst>
              <a:ext uri="{FF2B5EF4-FFF2-40B4-BE49-F238E27FC236}">
                <a16:creationId xmlns:a16="http://schemas.microsoft.com/office/drawing/2014/main" id="{D41362BB-9BC9-4412-A3E0-8E12A58B2154}"/>
              </a:ext>
            </a:extLst>
          </p:cNvPr>
          <p:cNvSpPr>
            <a:spLocks noGrp="1"/>
          </p:cNvSpPr>
          <p:nvPr>
            <p:ph type="ftr" sz="quarter" idx="11"/>
          </p:nvPr>
        </p:nvSpPr>
        <p:spPr>
          <a:xfrm>
            <a:off x="11267" y="6582029"/>
            <a:ext cx="8073887" cy="365125"/>
          </a:xfrm>
        </p:spPr>
        <p:txBody>
          <a:bodyPr/>
          <a:lstStyle/>
          <a:p>
            <a:pPr algn="l"/>
            <a:r>
              <a:rPr lang="en-US" sz="1100">
                <a:latin typeface="Bahnschrift SemiBold Condensed" panose="020B0502040204020203" pitchFamily="34" charset="0"/>
              </a:rPr>
              <a:t>†) Ad hoc support hours &amp; holiday replacement will be billed end-of-month</a:t>
            </a:r>
          </a:p>
          <a:p>
            <a:pPr algn="l"/>
            <a:endParaRPr lang="nl-NL" sz="1100">
              <a:latin typeface="Bahnschrift SemiBold Condensed" panose="020B0502040204020203" pitchFamily="34" charset="0"/>
            </a:endParaRPr>
          </a:p>
        </p:txBody>
      </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7108374" y="2155664"/>
            <a:ext cx="247012" cy="242243"/>
          </a:xfrm>
          <a:prstGeom prst="rect">
            <a:avLst/>
          </a:prstGeom>
        </p:spPr>
      </p:pic>
      <p:pic>
        <p:nvPicPr>
          <p:cNvPr id="5" name="Graphic 4" descr="Kantoormedewerker">
            <a:extLst>
              <a:ext uri="{FF2B5EF4-FFF2-40B4-BE49-F238E27FC236}">
                <a16:creationId xmlns:a16="http://schemas.microsoft.com/office/drawing/2014/main" id="{3584917A-DF61-4D1D-BD15-DED4D301572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67" y="2034879"/>
            <a:ext cx="914400" cy="914400"/>
          </a:xfrm>
          <a:prstGeom prst="rect">
            <a:avLst/>
          </a:prstGeom>
        </p:spPr>
      </p:pic>
    </p:spTree>
    <p:extLst>
      <p:ext uri="{BB962C8B-B14F-4D97-AF65-F5344CB8AC3E}">
        <p14:creationId xmlns:p14="http://schemas.microsoft.com/office/powerpoint/2010/main" val="370861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p:tgtEl>
                                          <p:spTgt spid="16"/>
                                        </p:tgtEl>
                                        <p:attrNameLst>
                                          <p:attrName>ppt_x</p:attrName>
                                        </p:attrNameLst>
                                      </p:cBhvr>
                                      <p:tavLst>
                                        <p:tav tm="0">
                                          <p:val>
                                            <p:strVal val="#ppt_x+#ppt_w*1.125000"/>
                                          </p:val>
                                        </p:tav>
                                        <p:tav tm="100000">
                                          <p:val>
                                            <p:strVal val="#ppt_x"/>
                                          </p:val>
                                        </p:tav>
                                      </p:tavLst>
                                    </p:anim>
                                    <p:animEffect transition="in" filter="wipe(left)">
                                      <p:cBhvr>
                                        <p:cTn id="20" dur="1000"/>
                                        <p:tgtEl>
                                          <p:spTgt spid="1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14</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29203" cy="688076"/>
            <a:chOff x="8405324" y="5347264"/>
            <a:chExt cx="2323105"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2509" y="5347264"/>
              <a:ext cx="1935920"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Advanced Service Contract</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830256" y="2069133"/>
            <a:ext cx="5231292" cy="4075475"/>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Support and maintenance on top of Basic Service Contract</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Clear scoped services, e.g.:</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Periodic Health Check</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Billing portal for Cloud services</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Cost optimization services</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Compliance analysis &amp; reporting</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Advanced support for Microsoft Azure</a:t>
            </a:r>
          </a:p>
          <a:p>
            <a:pPr marL="685800" lvl="1"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Vulnerability Management portal services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Guaranteed response times on tickets and subsequent planning of the services requested</a:t>
            </a:r>
            <a:r>
              <a:rPr lang="en-US" sz="1400">
                <a:solidFill>
                  <a:schemeClr val="tx2">
                    <a:lumMod val="60000"/>
                    <a:lumOff val="40000"/>
                  </a:schemeClr>
                </a:solidFill>
                <a:latin typeface="Bahnschrift SemiCondensed" panose="020B0502040204020203" pitchFamily="34" charset="0"/>
                <a:cs typeface="Calibri" panose="020F0502020204030204"/>
              </a:rPr>
              <a:t>†</a:t>
            </a:r>
            <a:endParaRPr lang="en-US" sz="1500">
              <a:solidFill>
                <a:schemeClr val="tx2">
                  <a:lumMod val="60000"/>
                  <a:lumOff val="40000"/>
                </a:schemeClr>
              </a:solidFill>
              <a:latin typeface="Bahnschrift SemiCondensed" panose="020B0502040204020203" pitchFamily="34" charset="0"/>
              <a:cs typeface="Calibri" panose="020F0502020204030204"/>
            </a:endParaRP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Pre-defined support activities planned and executed by our team</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Quarterly meeting with Service Level Manager </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In addition to Basic Service Support charged as a monthly fee for the duration of 36 months </a:t>
            </a:r>
          </a:p>
        </p:txBody>
      </p:sp>
      <p:sp>
        <p:nvSpPr>
          <p:cNvPr id="15" name="Rechthoek 14">
            <a:extLst>
              <a:ext uri="{FF2B5EF4-FFF2-40B4-BE49-F238E27FC236}">
                <a16:creationId xmlns:a16="http://schemas.microsoft.com/office/drawing/2014/main" id="{38793BC8-D83E-4743-8122-AC9457965DFA}"/>
              </a:ext>
            </a:extLst>
          </p:cNvPr>
          <p:cNvSpPr/>
          <p:nvPr/>
        </p:nvSpPr>
        <p:spPr>
          <a:xfrm>
            <a:off x="6762750" y="2585968"/>
            <a:ext cx="5497495" cy="2800895"/>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Offloading IT service activities to ditp, while you stay in control </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Guaranteed response on tickets that need swift action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Rapid availability of engineer remote or onsite if needed</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We have a good understanding of your IT environment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Pro-active advice on IT-Control and -Risk subject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Frequent reporting on delivered services by dedicated Service Manager</a:t>
            </a: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6762750" y="2045283"/>
            <a:ext cx="5417983"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sp>
        <p:nvSpPr>
          <p:cNvPr id="7" name="Tijdelijke aanduiding voor voettekst 6">
            <a:extLst>
              <a:ext uri="{FF2B5EF4-FFF2-40B4-BE49-F238E27FC236}">
                <a16:creationId xmlns:a16="http://schemas.microsoft.com/office/drawing/2014/main" id="{D41362BB-9BC9-4412-A3E0-8E12A58B2154}"/>
              </a:ext>
            </a:extLst>
          </p:cNvPr>
          <p:cNvSpPr>
            <a:spLocks noGrp="1"/>
          </p:cNvSpPr>
          <p:nvPr>
            <p:ph type="ftr" sz="quarter" idx="11"/>
          </p:nvPr>
        </p:nvSpPr>
        <p:spPr>
          <a:xfrm>
            <a:off x="11267" y="6582029"/>
            <a:ext cx="8073887" cy="365125"/>
          </a:xfrm>
        </p:spPr>
        <p:txBody>
          <a:bodyPr/>
          <a:lstStyle/>
          <a:p>
            <a:pPr algn="l"/>
            <a:r>
              <a:rPr lang="en-US" sz="1100">
                <a:latin typeface="Bahnschrift SemiBold Condensed" panose="020B0502040204020203" pitchFamily="34" charset="0"/>
              </a:rPr>
              <a:t>†) Additional hours will be billed end-of-month</a:t>
            </a:r>
          </a:p>
          <a:p>
            <a:pPr algn="l"/>
            <a:endParaRPr lang="nl-NL" sz="1100">
              <a:latin typeface="Bahnschrift SemiBold Condensed" panose="020B0502040204020203" pitchFamily="34" charset="0"/>
            </a:endParaRPr>
          </a:p>
        </p:txBody>
      </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pic>
        <p:nvPicPr>
          <p:cNvPr id="4" name="Graphic 3" descr="Controlelijst">
            <a:extLst>
              <a:ext uri="{FF2B5EF4-FFF2-40B4-BE49-F238E27FC236}">
                <a16:creationId xmlns:a16="http://schemas.microsoft.com/office/drawing/2014/main" id="{8A73FA00-18E9-4D4E-AB9D-CF9D5B59E2A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586" y="2118071"/>
            <a:ext cx="914400" cy="914400"/>
          </a:xfrm>
          <a:prstGeom prst="rect">
            <a:avLst/>
          </a:prstGeom>
        </p:spPr>
      </p:pic>
    </p:spTree>
    <p:extLst>
      <p:ext uri="{BB962C8B-B14F-4D97-AF65-F5344CB8AC3E}">
        <p14:creationId xmlns:p14="http://schemas.microsoft.com/office/powerpoint/2010/main" val="382254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p:tgtEl>
                                          <p:spTgt spid="16"/>
                                        </p:tgtEl>
                                        <p:attrNameLst>
                                          <p:attrName>ppt_x</p:attrName>
                                        </p:attrNameLst>
                                      </p:cBhvr>
                                      <p:tavLst>
                                        <p:tav tm="0">
                                          <p:val>
                                            <p:strVal val="#ppt_x+#ppt_w*1.125000"/>
                                          </p:val>
                                        </p:tav>
                                        <p:tav tm="100000">
                                          <p:val>
                                            <p:strVal val="#ppt_x"/>
                                          </p:val>
                                        </p:tav>
                                      </p:tavLst>
                                    </p:anim>
                                    <p:animEffect transition="in" filter="wipe(left)">
                                      <p:cBhvr>
                                        <p:cTn id="20" dur="1000"/>
                                        <p:tgtEl>
                                          <p:spTgt spid="1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15</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29203" cy="688076"/>
            <a:chOff x="8405324" y="5347264"/>
            <a:chExt cx="2323105"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2509" y="5347264"/>
              <a:ext cx="1935920"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Premium Service SLA</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a:t>
            </a:r>
            <a:r>
              <a:rPr lang="nl-NL" b="1" err="1">
                <a:latin typeface="Bahnschrift SemiCondensed" panose="020B0502040204020203" pitchFamily="34" charset="0"/>
              </a:rPr>
              <a:t>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830256" y="2069133"/>
            <a:ext cx="5417982" cy="3731791"/>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Outsourced management of your selected platforms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Operational management of platforms by our service teams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Full responsibility of uptime by us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Guaranteed response times on tickets and subsequent planning of the services requested</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Pro-active monitoring</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Pre-defined support activities planned and executed by us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Onsite support based on 1 fixed day a month for active support &amp; knowledge sharing</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Coverage for office hours, extended office hours or 24x7</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Quarterly meeting with Service Level Manager </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In addition to Basic Service Support charged as a monthly fee for the duration of 36 months</a:t>
            </a:r>
            <a:r>
              <a:rPr lang="en-US" sz="1600">
                <a:solidFill>
                  <a:schemeClr val="tx2">
                    <a:lumMod val="60000"/>
                    <a:lumOff val="40000"/>
                  </a:schemeClr>
                </a:solidFill>
                <a:latin typeface="Bahnschrift SemiCondensed" panose="020B0502040204020203" pitchFamily="34" charset="0"/>
                <a:cs typeface="Calibri" panose="020F0502020204030204"/>
              </a:rPr>
              <a:t>†</a:t>
            </a:r>
            <a:r>
              <a:rPr lang="en-US" sz="1500">
                <a:solidFill>
                  <a:schemeClr val="tx2">
                    <a:lumMod val="60000"/>
                    <a:lumOff val="40000"/>
                  </a:schemeClr>
                </a:solidFill>
                <a:latin typeface="Bahnschrift SemiCondensed" panose="020B0502040204020203" pitchFamily="34" charset="0"/>
                <a:cs typeface="Calibri" panose="020F0502020204030204"/>
              </a:rPr>
              <a:t> </a:t>
            </a:r>
          </a:p>
        </p:txBody>
      </p:sp>
      <p:sp>
        <p:nvSpPr>
          <p:cNvPr id="15" name="Rechthoek 14">
            <a:extLst>
              <a:ext uri="{FF2B5EF4-FFF2-40B4-BE49-F238E27FC236}">
                <a16:creationId xmlns:a16="http://schemas.microsoft.com/office/drawing/2014/main" id="{38793BC8-D83E-4743-8122-AC9457965DFA}"/>
              </a:ext>
            </a:extLst>
          </p:cNvPr>
          <p:cNvSpPr/>
          <p:nvPr/>
        </p:nvSpPr>
        <p:spPr>
          <a:xfrm>
            <a:off x="6762750" y="2609723"/>
            <a:ext cx="5419360" cy="2865015"/>
          </a:xfrm>
          <a:prstGeom prst="rect">
            <a:avLst/>
          </a:prstGeom>
        </p:spPr>
        <p:txBody>
          <a:bodyPr wrap="square" anchor="t">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a:cs typeface="Calibri" panose="020F0502020204030204"/>
              </a:rPr>
              <a:t>Complete offloading of your platform, where we keep you covered</a:t>
            </a:r>
            <a:endParaRPr lang="en-US" sz="1500" b="1">
              <a:latin typeface="Bahnschrift SemiCondensed" panose="020B0502040204020203" pitchFamily="34" charset="0"/>
              <a:cs typeface="Calibri" panose="020F0502020204030204"/>
            </a:endParaRP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Detailed SLA and DAP, in accordance with ITIL v4.</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ISO 9001:2015 Certified process</a:t>
            </a:r>
          </a:p>
          <a:p>
            <a:pPr marL="285750" indent="-285750">
              <a:lnSpc>
                <a:spcPct val="150000"/>
              </a:lnSpc>
              <a:spcBef>
                <a:spcPts val="500"/>
              </a:spcBef>
              <a:buFont typeface="Wingdings" panose="05000000000000000000" pitchFamily="2" charset="2"/>
              <a:buChar char="ü"/>
            </a:pPr>
            <a:r>
              <a:rPr lang="en-US" sz="1500" b="1">
                <a:latin typeface="Bahnschrift SemiCondensed"/>
                <a:cs typeface="Calibri" panose="020F0502020204030204"/>
              </a:rPr>
              <a:t>Rapid availability of engineer remote or even onsite if needed</a:t>
            </a:r>
          </a:p>
          <a:p>
            <a:pPr marL="285750" indent="-285750">
              <a:lnSpc>
                <a:spcPct val="150000"/>
              </a:lnSpc>
              <a:spcBef>
                <a:spcPts val="500"/>
              </a:spcBef>
              <a:buFont typeface="Wingdings" panose="05000000000000000000" pitchFamily="2" charset="2"/>
              <a:buChar char="ü"/>
            </a:pPr>
            <a:r>
              <a:rPr lang="en-US" sz="1500" b="1">
                <a:latin typeface="Bahnschrift SemiCondensed"/>
                <a:cs typeface="Calibri" panose="020F0502020204030204"/>
              </a:rPr>
              <a:t>We understand your IT environment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Pro-active IT-Control and -Risk management via monitoring </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Frequent reporting of delivered services via our Service Manager</a:t>
            </a: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6762750" y="2045283"/>
            <a:ext cx="5417983"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sp>
        <p:nvSpPr>
          <p:cNvPr id="7" name="Tijdelijke aanduiding voor voettekst 6">
            <a:extLst>
              <a:ext uri="{FF2B5EF4-FFF2-40B4-BE49-F238E27FC236}">
                <a16:creationId xmlns:a16="http://schemas.microsoft.com/office/drawing/2014/main" id="{D41362BB-9BC9-4412-A3E0-8E12A58B2154}"/>
              </a:ext>
            </a:extLst>
          </p:cNvPr>
          <p:cNvSpPr>
            <a:spLocks noGrp="1"/>
          </p:cNvSpPr>
          <p:nvPr>
            <p:ph type="ftr" sz="quarter" idx="11"/>
          </p:nvPr>
        </p:nvSpPr>
        <p:spPr>
          <a:xfrm>
            <a:off x="11267" y="6582029"/>
            <a:ext cx="8073887" cy="365125"/>
          </a:xfrm>
        </p:spPr>
        <p:txBody>
          <a:bodyPr/>
          <a:lstStyle/>
          <a:p>
            <a:pPr algn="l"/>
            <a:r>
              <a:rPr lang="en-US" sz="1100">
                <a:latin typeface="Bahnschrift SemiBold Condensed" panose="020B0502040204020203" pitchFamily="34" charset="0"/>
              </a:rPr>
              <a:t>†) Additional hours out of scope of the Premium Service SLA will be billed end-of-month</a:t>
            </a:r>
          </a:p>
          <a:p>
            <a:pPr algn="l"/>
            <a:endParaRPr lang="nl-NL" sz="1100">
              <a:latin typeface="Bahnschrift SemiBold Condensed" panose="020B0502040204020203" pitchFamily="34" charset="0"/>
            </a:endParaRPr>
          </a:p>
        </p:txBody>
      </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pic>
        <p:nvPicPr>
          <p:cNvPr id="5" name="Graphic 4" descr="Document">
            <a:extLst>
              <a:ext uri="{FF2B5EF4-FFF2-40B4-BE49-F238E27FC236}">
                <a16:creationId xmlns:a16="http://schemas.microsoft.com/office/drawing/2014/main" id="{39935660-5AAF-4B16-8571-B23E988B961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842" y="2119243"/>
            <a:ext cx="914400" cy="914400"/>
          </a:xfrm>
          <a:prstGeom prst="rect">
            <a:avLst/>
          </a:prstGeom>
        </p:spPr>
      </p:pic>
    </p:spTree>
    <p:extLst>
      <p:ext uri="{BB962C8B-B14F-4D97-AF65-F5344CB8AC3E}">
        <p14:creationId xmlns:p14="http://schemas.microsoft.com/office/powerpoint/2010/main" val="355336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p:tgtEl>
                                          <p:spTgt spid="16"/>
                                        </p:tgtEl>
                                        <p:attrNameLst>
                                          <p:attrName>ppt_x</p:attrName>
                                        </p:attrNameLst>
                                      </p:cBhvr>
                                      <p:tavLst>
                                        <p:tav tm="0">
                                          <p:val>
                                            <p:strVal val="#ppt_x+#ppt_w*1.125000"/>
                                          </p:val>
                                        </p:tav>
                                        <p:tav tm="100000">
                                          <p:val>
                                            <p:strVal val="#ppt_x"/>
                                          </p:val>
                                        </p:tav>
                                      </p:tavLst>
                                    </p:anim>
                                    <p:animEffect transition="in" filter="wipe(left)">
                                      <p:cBhvr>
                                        <p:cTn id="20" dur="1000"/>
                                        <p:tgtEl>
                                          <p:spTgt spid="1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16</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38828" cy="688076"/>
            <a:chOff x="8405324" y="5347264"/>
            <a:chExt cx="2327551"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6955" y="5347264"/>
              <a:ext cx="1935920"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Projects</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945756" y="2069133"/>
            <a:ext cx="5662262" cy="3613810"/>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A controlled implementation of selected solutions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Option to manage the project by our project managers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Weekly updates on the planned deliverables and exceptions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Full cooperation between our specialist and your engineers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Dedicated team of our certified specialist available remote and onsite</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Statement of Work</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Plan of Approach</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High-Level Design (HLD) and Low-Level Design (LLD)</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Exception reporting</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Project evaluation and handover</a:t>
            </a:r>
          </a:p>
          <a:p>
            <a:pPr marL="228600" indent="-228600">
              <a:spcBef>
                <a:spcPts val="500"/>
              </a:spcBef>
              <a:buFont typeface="Arial" panose="020B0604020202020204" pitchFamily="34" charset="0"/>
              <a:buChar char="•"/>
            </a:pPr>
            <a:endParaRPr lang="en-US" sz="1500">
              <a:solidFill>
                <a:schemeClr val="tx2">
                  <a:lumMod val="60000"/>
                  <a:lumOff val="40000"/>
                </a:schemeClr>
              </a:solidFill>
              <a:latin typeface="Bahnschrift SemiCondensed" panose="020B0502040204020203" pitchFamily="34" charset="0"/>
              <a:cs typeface="Calibri" panose="020F0502020204030204"/>
            </a:endParaRPr>
          </a:p>
          <a:p>
            <a:pPr marL="228600" indent="-228600">
              <a:spcBef>
                <a:spcPts val="500"/>
              </a:spcBef>
              <a:buFont typeface="Arial" panose="020B0604020202020204" pitchFamily="34" charset="0"/>
              <a:buChar char="•"/>
            </a:pPr>
            <a:endParaRPr lang="en-US" sz="1500">
              <a:solidFill>
                <a:schemeClr val="tx2">
                  <a:lumMod val="60000"/>
                  <a:lumOff val="40000"/>
                </a:schemeClr>
              </a:solidFill>
              <a:latin typeface="Bahnschrift SemiCondensed" panose="020B0502040204020203" pitchFamily="34" charset="0"/>
              <a:cs typeface="Calibri" panose="020F0502020204030204"/>
            </a:endParaRPr>
          </a:p>
        </p:txBody>
      </p:sp>
      <p:sp>
        <p:nvSpPr>
          <p:cNvPr id="15" name="Rechthoek 14">
            <a:extLst>
              <a:ext uri="{FF2B5EF4-FFF2-40B4-BE49-F238E27FC236}">
                <a16:creationId xmlns:a16="http://schemas.microsoft.com/office/drawing/2014/main" id="{38793BC8-D83E-4743-8122-AC9457965DFA}"/>
              </a:ext>
            </a:extLst>
          </p:cNvPr>
          <p:cNvSpPr/>
          <p:nvPr/>
        </p:nvSpPr>
        <p:spPr>
          <a:xfrm>
            <a:off x="6762750" y="2585968"/>
            <a:ext cx="5497495" cy="2033121"/>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Upfront transparent cost indication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Project delivered on time and in scope</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Clear PRINCE2 project approach and documentation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ISO 9001:2015 certified process</a:t>
            </a:r>
          </a:p>
          <a:p>
            <a:pPr marL="285750" indent="-285750">
              <a:lnSpc>
                <a:spcPct val="150000"/>
              </a:lnSpc>
              <a:spcBef>
                <a:spcPts val="500"/>
              </a:spcBef>
              <a:buFont typeface="Wingdings" panose="05000000000000000000" pitchFamily="2" charset="2"/>
              <a:buChar char="ü"/>
            </a:pPr>
            <a:endParaRPr lang="en-US" sz="1500" b="1">
              <a:latin typeface="Bahnschrift SemiCondensed" panose="020B0502040204020203" pitchFamily="34" charset="0"/>
              <a:cs typeface="Calibri" panose="020F0502020204030204"/>
            </a:endParaRP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6762750" y="2045283"/>
            <a:ext cx="5417983"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pic>
        <p:nvPicPr>
          <p:cNvPr id="4" name="Graphic 3" descr="Groep mannen">
            <a:extLst>
              <a:ext uri="{FF2B5EF4-FFF2-40B4-BE49-F238E27FC236}">
                <a16:creationId xmlns:a16="http://schemas.microsoft.com/office/drawing/2014/main" id="{EFB7FFDC-0224-480D-85AB-DD011BE16E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843" y="2118071"/>
            <a:ext cx="914400" cy="914400"/>
          </a:xfrm>
          <a:prstGeom prst="rect">
            <a:avLst/>
          </a:prstGeom>
        </p:spPr>
      </p:pic>
    </p:spTree>
    <p:extLst>
      <p:ext uri="{BB962C8B-B14F-4D97-AF65-F5344CB8AC3E}">
        <p14:creationId xmlns:p14="http://schemas.microsoft.com/office/powerpoint/2010/main" val="422623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p:tgtEl>
                                          <p:spTgt spid="16"/>
                                        </p:tgtEl>
                                        <p:attrNameLst>
                                          <p:attrName>ppt_x</p:attrName>
                                        </p:attrNameLst>
                                      </p:cBhvr>
                                      <p:tavLst>
                                        <p:tav tm="0">
                                          <p:val>
                                            <p:strVal val="#ppt_x+#ppt_w*1.125000"/>
                                          </p:val>
                                        </p:tav>
                                        <p:tav tm="100000">
                                          <p:val>
                                            <p:strVal val="#ppt_x"/>
                                          </p:val>
                                        </p:tav>
                                      </p:tavLst>
                                    </p:anim>
                                    <p:animEffect transition="in" filter="wipe(left)">
                                      <p:cBhvr>
                                        <p:cTn id="20" dur="1000"/>
                                        <p:tgtEl>
                                          <p:spTgt spid="1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17</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2" y="1234272"/>
            <a:ext cx="5029203" cy="688076"/>
            <a:chOff x="8405324" y="5347264"/>
            <a:chExt cx="2323105"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792509" y="5347264"/>
              <a:ext cx="1935920"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Products</a:t>
              </a:r>
            </a:p>
          </p:txBody>
        </p:sp>
      </p:grpSp>
      <p:sp>
        <p:nvSpPr>
          <p:cNvPr id="11" name="Titel 1">
            <a:extLst>
              <a:ext uri="{FF2B5EF4-FFF2-40B4-BE49-F238E27FC236}">
                <a16:creationId xmlns:a16="http://schemas.microsoft.com/office/drawing/2014/main" id="{AD6AA71C-9B66-4B83-BFC2-484585080318}"/>
              </a:ext>
            </a:extLst>
          </p:cNvPr>
          <p:cNvSpPr>
            <a:spLocks noGrp="1"/>
          </p:cNvSpPr>
          <p:nvPr>
            <p:ph type="title"/>
          </p:nvPr>
        </p:nvSpPr>
        <p:spPr>
          <a:xfrm>
            <a:off x="838200" y="454364"/>
            <a:ext cx="10515600" cy="1325563"/>
          </a:xfrm>
        </p:spPr>
        <p:txBody>
          <a:bodyPr>
            <a:normAutofit/>
          </a:bodyPr>
          <a:lstStyle/>
          <a:p>
            <a:r>
              <a:rPr lang="nl-NL" b="1">
                <a:latin typeface="Bahnschrift SemiCondensed" panose="020B0502040204020203" pitchFamily="34" charset="0"/>
              </a:rPr>
              <a:t>04: Value proposition</a:t>
            </a:r>
            <a:br>
              <a:rPr lang="nl-NL" b="1">
                <a:latin typeface="Bahnschrift SemiCondensed"/>
              </a:rPr>
            </a:br>
            <a:r>
              <a:rPr lang="nl-NL" sz="3200">
                <a:solidFill>
                  <a:schemeClr val="accent1">
                    <a:lumMod val="60000"/>
                    <a:lumOff val="40000"/>
                  </a:schemeClr>
                </a:solidFill>
                <a:latin typeface="Bahnschrift SemiCondensed"/>
              </a:rPr>
              <a:t> </a:t>
            </a:r>
            <a:endParaRPr lang="nl-NL">
              <a:solidFill>
                <a:schemeClr val="accent1">
                  <a:lumMod val="60000"/>
                  <a:lumOff val="40000"/>
                </a:schemeClr>
              </a:solidFill>
              <a:latin typeface="Bahnschrift SemiCondensed" panose="020B0502040204020203" pitchFamily="34" charset="0"/>
            </a:endParaRPr>
          </a:p>
        </p:txBody>
      </p:sp>
      <p:sp>
        <p:nvSpPr>
          <p:cNvPr id="3" name="Rechthoek 2">
            <a:extLst>
              <a:ext uri="{FF2B5EF4-FFF2-40B4-BE49-F238E27FC236}">
                <a16:creationId xmlns:a16="http://schemas.microsoft.com/office/drawing/2014/main" id="{3FFE89FB-F16C-48BC-9152-27B8F96264F5}"/>
              </a:ext>
            </a:extLst>
          </p:cNvPr>
          <p:cNvSpPr/>
          <p:nvPr/>
        </p:nvSpPr>
        <p:spPr>
          <a:xfrm>
            <a:off x="878380" y="2069133"/>
            <a:ext cx="5680903" cy="3023905"/>
          </a:xfrm>
          <a:prstGeom prst="rect">
            <a:avLst/>
          </a:prstGeom>
        </p:spPr>
        <p:txBody>
          <a:bodyPr wrap="square">
            <a:spAutoFit/>
          </a:bodyPr>
          <a:lstStyle/>
          <a:p>
            <a:pPr>
              <a:buFont typeface="Arial" panose="020B0604020202020204" pitchFamily="34" charset="0"/>
            </a:pPr>
            <a:r>
              <a:rPr lang="en-US">
                <a:solidFill>
                  <a:schemeClr val="accent1">
                    <a:lumMod val="75000"/>
                  </a:schemeClr>
                </a:solidFill>
                <a:latin typeface="Bahnschrift SemiBold Condensed" panose="020B0502040204020203" pitchFamily="34" charset="0"/>
                <a:cs typeface="Calibri" panose="020F0502020204030204"/>
              </a:rPr>
              <a:t>Quality products with premium support</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Availability of certified Pre-Sales and After-Sales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Strong relationship and highest partner status with vendors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Closed loop with 3</a:t>
            </a:r>
            <a:r>
              <a:rPr lang="en-US" sz="1500" baseline="30000">
                <a:solidFill>
                  <a:schemeClr val="tx2">
                    <a:lumMod val="60000"/>
                    <a:lumOff val="40000"/>
                  </a:schemeClr>
                </a:solidFill>
                <a:latin typeface="Bahnschrift SemiCondensed" panose="020B0502040204020203" pitchFamily="34" charset="0"/>
                <a:cs typeface="Calibri" panose="020F0502020204030204"/>
              </a:rPr>
              <a:t>rd</a:t>
            </a:r>
            <a:r>
              <a:rPr lang="en-US" sz="1500">
                <a:solidFill>
                  <a:schemeClr val="tx2">
                    <a:lumMod val="60000"/>
                    <a:lumOff val="40000"/>
                  </a:schemeClr>
                </a:solidFill>
                <a:latin typeface="Bahnschrift SemiCondensed" panose="020B0502040204020203" pitchFamily="34" charset="0"/>
                <a:cs typeface="Calibri" panose="020F0502020204030204"/>
              </a:rPr>
              <a:t> line support of vendor</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Good understanding with the vendor employees, incl. Sales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Ability to customize larger deals together with the vendor</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Pre-config and DOA tests of products in part of our QA</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Joint determination of required functionality and advice upfront</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Implement and manage the products by certified engineers</a:t>
            </a:r>
          </a:p>
          <a:p>
            <a:pPr marL="228600" indent="-228600">
              <a:spcBef>
                <a:spcPts val="500"/>
              </a:spcBef>
              <a:buFont typeface="Arial" panose="020B0604020202020204" pitchFamily="34" charset="0"/>
              <a:buChar char="•"/>
            </a:pPr>
            <a:r>
              <a:rPr lang="en-US" sz="1500">
                <a:solidFill>
                  <a:schemeClr val="tx2">
                    <a:lumMod val="60000"/>
                    <a:lumOff val="40000"/>
                  </a:schemeClr>
                </a:solidFill>
                <a:latin typeface="Bahnschrift SemiCondensed" panose="020B0502040204020203" pitchFamily="34" charset="0"/>
                <a:cs typeface="Calibri" panose="020F0502020204030204"/>
              </a:rPr>
              <a:t>Best pricing due to strong vendor partnership and status</a:t>
            </a:r>
          </a:p>
        </p:txBody>
      </p:sp>
      <p:sp>
        <p:nvSpPr>
          <p:cNvPr id="15" name="Rechthoek 14">
            <a:extLst>
              <a:ext uri="{FF2B5EF4-FFF2-40B4-BE49-F238E27FC236}">
                <a16:creationId xmlns:a16="http://schemas.microsoft.com/office/drawing/2014/main" id="{38793BC8-D83E-4743-8122-AC9457965DFA}"/>
              </a:ext>
            </a:extLst>
          </p:cNvPr>
          <p:cNvSpPr/>
          <p:nvPr/>
        </p:nvSpPr>
        <p:spPr>
          <a:xfrm>
            <a:off x="6762750" y="2585968"/>
            <a:ext cx="5497495" cy="1622752"/>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Worry free buying of required functionality</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No hassle with support </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Throughout the buying process advise, support and aftercare</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Best value for money</a:t>
            </a:r>
          </a:p>
        </p:txBody>
      </p:sp>
      <p:grpSp>
        <p:nvGrpSpPr>
          <p:cNvPr id="16" name="Group 3">
            <a:extLst>
              <a:ext uri="{FF2B5EF4-FFF2-40B4-BE49-F238E27FC236}">
                <a16:creationId xmlns:a16="http://schemas.microsoft.com/office/drawing/2014/main" id="{3608D67E-D7E3-45EA-980A-5256A1AA01A2}"/>
              </a:ext>
            </a:extLst>
          </p:cNvPr>
          <p:cNvGrpSpPr/>
          <p:nvPr/>
        </p:nvGrpSpPr>
        <p:grpSpPr>
          <a:xfrm>
            <a:off x="6762750" y="2045283"/>
            <a:ext cx="5417983" cy="409984"/>
            <a:chOff x="8405324" y="5281512"/>
            <a:chExt cx="2208562" cy="423784"/>
          </a:xfrm>
        </p:grpSpPr>
        <p:sp>
          <p:nvSpPr>
            <p:cNvPr id="17" name="Freeform: Shape 9">
              <a:extLst>
                <a:ext uri="{FF2B5EF4-FFF2-40B4-BE49-F238E27FC236}">
                  <a16:creationId xmlns:a16="http://schemas.microsoft.com/office/drawing/2014/main" id="{C12F31A1-0BB9-4833-A5B7-5F85119A806D}"/>
                </a:ext>
              </a:extLst>
            </p:cNvPr>
            <p:cNvSpPr/>
            <p:nvPr/>
          </p:nvSpPr>
          <p:spPr>
            <a:xfrm rot="16200000">
              <a:off x="9342282" y="4419792"/>
              <a:ext cx="334646" cy="2208562"/>
            </a:xfrm>
            <a:prstGeom prst="round2SameRect">
              <a:avLst>
                <a:gd name="adj1" fmla="val 50000"/>
                <a:gd name="adj2" fmla="val 0"/>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8" name="TextBox 19">
              <a:extLst>
                <a:ext uri="{FF2B5EF4-FFF2-40B4-BE49-F238E27FC236}">
                  <a16:creationId xmlns:a16="http://schemas.microsoft.com/office/drawing/2014/main" id="{B3FC6FE3-B557-4C2F-A180-E9EB2AEFE15D}"/>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Benefits for you</a:t>
              </a:r>
            </a:p>
          </p:txBody>
        </p:sp>
      </p:grpSp>
      <p:pic>
        <p:nvPicPr>
          <p:cNvPr id="10" name="Graphic 9" descr="Lint">
            <a:extLst>
              <a:ext uri="{FF2B5EF4-FFF2-40B4-BE49-F238E27FC236}">
                <a16:creationId xmlns:a16="http://schemas.microsoft.com/office/drawing/2014/main" id="{75F41C00-8D3A-4C67-9E2E-56561F57BD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pic>
        <p:nvPicPr>
          <p:cNvPr id="4" name="Graphic 3" descr="Doos">
            <a:extLst>
              <a:ext uri="{FF2B5EF4-FFF2-40B4-BE49-F238E27FC236}">
                <a16:creationId xmlns:a16="http://schemas.microsoft.com/office/drawing/2014/main" id="{929C7E4D-1259-4B33-BB1A-81BED6F9EA3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455" y="2069770"/>
            <a:ext cx="914400" cy="914400"/>
          </a:xfrm>
          <a:prstGeom prst="rect">
            <a:avLst/>
          </a:prstGeom>
        </p:spPr>
      </p:pic>
    </p:spTree>
    <p:extLst>
      <p:ext uri="{BB962C8B-B14F-4D97-AF65-F5344CB8AC3E}">
        <p14:creationId xmlns:p14="http://schemas.microsoft.com/office/powerpoint/2010/main" val="151224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p:tgtEl>
                                          <p:spTgt spid="16"/>
                                        </p:tgtEl>
                                        <p:attrNameLst>
                                          <p:attrName>ppt_x</p:attrName>
                                        </p:attrNameLst>
                                      </p:cBhvr>
                                      <p:tavLst>
                                        <p:tav tm="0">
                                          <p:val>
                                            <p:strVal val="#ppt_x+#ppt_w*1.125000"/>
                                          </p:val>
                                        </p:tav>
                                        <p:tav tm="100000">
                                          <p:val>
                                            <p:strVal val="#ppt_x"/>
                                          </p:val>
                                        </p:tav>
                                      </p:tavLst>
                                    </p:anim>
                                    <p:animEffect transition="in" filter="wipe(left)">
                                      <p:cBhvr>
                                        <p:cTn id="20" dur="1000"/>
                                        <p:tgtEl>
                                          <p:spTgt spid="1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3">
            <a:extLst>
              <a:ext uri="{FF2B5EF4-FFF2-40B4-BE49-F238E27FC236}">
                <a16:creationId xmlns:a16="http://schemas.microsoft.com/office/drawing/2014/main" id="{DA5F1DC4-33D9-438E-BFB0-35F25AFDFE44}"/>
              </a:ext>
            </a:extLst>
          </p:cNvPr>
          <p:cNvSpPr/>
          <p:nvPr/>
        </p:nvSpPr>
        <p:spPr>
          <a:xfrm rot="10800000" flipV="1">
            <a:off x="-10633" y="2451358"/>
            <a:ext cx="12210321" cy="4406642"/>
          </a:xfrm>
          <a:custGeom>
            <a:avLst/>
            <a:gdLst>
              <a:gd name="connsiteX0" fmla="*/ 0 w 12528176"/>
              <a:gd name="connsiteY0" fmla="*/ 0 h 4406642"/>
              <a:gd name="connsiteX1" fmla="*/ 0 w 12528176"/>
              <a:gd name="connsiteY1" fmla="*/ 3854555 h 4406642"/>
              <a:gd name="connsiteX2" fmla="*/ 0 w 12528176"/>
              <a:gd name="connsiteY2" fmla="*/ 3919674 h 4406642"/>
              <a:gd name="connsiteX3" fmla="*/ 0 w 12528176"/>
              <a:gd name="connsiteY3" fmla="*/ 4406642 h 4406642"/>
              <a:gd name="connsiteX4" fmla="*/ 12528176 w 12528176"/>
              <a:gd name="connsiteY4" fmla="*/ 4406642 h 4406642"/>
              <a:gd name="connsiteX5" fmla="*/ 12528176 w 12528176"/>
              <a:gd name="connsiteY5" fmla="*/ 3919674 h 4406642"/>
              <a:gd name="connsiteX6" fmla="*/ 12528176 w 12528176"/>
              <a:gd name="connsiteY6" fmla="*/ 3854555 h 4406642"/>
              <a:gd name="connsiteX7" fmla="*/ 12528176 w 12528176"/>
              <a:gd name="connsiteY7" fmla="*/ 1338041 h 4406642"/>
              <a:gd name="connsiteX8" fmla="*/ 8356883 w 12528176"/>
              <a:gd name="connsiteY8" fmla="*/ 250638 h 4406642"/>
              <a:gd name="connsiteX9" fmla="*/ 8356883 w 12528176"/>
              <a:gd name="connsiteY9" fmla="*/ 1244405 h 4406642"/>
              <a:gd name="connsiteX10" fmla="*/ 4544777 w 12528176"/>
              <a:gd name="connsiteY10" fmla="*/ 250638 h 4406642"/>
              <a:gd name="connsiteX11" fmla="*/ 4544777 w 12528176"/>
              <a:gd name="connsiteY11" fmla="*/ 1184763 h 440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28176" h="4406642">
                <a:moveTo>
                  <a:pt x="0" y="0"/>
                </a:moveTo>
                <a:lnTo>
                  <a:pt x="0" y="3854555"/>
                </a:lnTo>
                <a:lnTo>
                  <a:pt x="0" y="3919674"/>
                </a:lnTo>
                <a:lnTo>
                  <a:pt x="0" y="4406642"/>
                </a:lnTo>
                <a:lnTo>
                  <a:pt x="12528176" y="4406642"/>
                </a:lnTo>
                <a:lnTo>
                  <a:pt x="12528176" y="3919674"/>
                </a:lnTo>
                <a:lnTo>
                  <a:pt x="12528176" y="3854555"/>
                </a:lnTo>
                <a:lnTo>
                  <a:pt x="12528176" y="1338041"/>
                </a:lnTo>
                <a:lnTo>
                  <a:pt x="8356883" y="250638"/>
                </a:lnTo>
                <a:lnTo>
                  <a:pt x="8356883" y="1244405"/>
                </a:lnTo>
                <a:lnTo>
                  <a:pt x="4544777" y="250638"/>
                </a:lnTo>
                <a:lnTo>
                  <a:pt x="4544777" y="1184763"/>
                </a:lnTo>
                <a:close/>
              </a:path>
            </a:pathLst>
          </a:custGeom>
          <a:solidFill>
            <a:srgbClr val="80008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normAutofit fontScale="90000"/>
          </a:bodyPr>
          <a:lstStyle/>
          <a:p>
            <a:r>
              <a:rPr lang="nl-NL" b="1" dirty="0">
                <a:latin typeface="Bahnschrift SemiCondensed" panose="020B0502040204020203" pitchFamily="34" charset="0"/>
              </a:rPr>
              <a:t>05: Portfolio</a:t>
            </a:r>
            <a:br>
              <a:rPr lang="nl-NL" dirty="0"/>
            </a:br>
            <a:r>
              <a:rPr lang="nl-NL" sz="3200" dirty="0" err="1">
                <a:solidFill>
                  <a:schemeClr val="accent1">
                    <a:lumMod val="60000"/>
                    <a:lumOff val="40000"/>
                  </a:schemeClr>
                </a:solidFill>
                <a:latin typeface="Bahnschrift SemiCondensed" panose="020B0502040204020203" pitchFamily="34" charset="0"/>
              </a:rPr>
              <a:t>Our</a:t>
            </a:r>
            <a:r>
              <a:rPr lang="nl-NL" sz="3200" dirty="0">
                <a:solidFill>
                  <a:schemeClr val="accent1">
                    <a:lumMod val="60000"/>
                    <a:lumOff val="40000"/>
                  </a:schemeClr>
                </a:solidFill>
                <a:latin typeface="Bahnschrift SemiCondensed" panose="020B0502040204020203" pitchFamily="34" charset="0"/>
              </a:rPr>
              <a:t> </a:t>
            </a:r>
            <a:r>
              <a:rPr lang="nl-NL" sz="3200" dirty="0" err="1">
                <a:solidFill>
                  <a:schemeClr val="accent1">
                    <a:lumMod val="60000"/>
                    <a:lumOff val="40000"/>
                  </a:schemeClr>
                </a:solidFill>
                <a:latin typeface="Bahnschrift SemiCondensed" panose="020B0502040204020203" pitchFamily="34" charset="0"/>
              </a:rPr>
              <a:t>products</a:t>
            </a:r>
            <a:r>
              <a:rPr lang="nl-NL" sz="3200" dirty="0">
                <a:solidFill>
                  <a:schemeClr val="accent1">
                    <a:lumMod val="60000"/>
                    <a:lumOff val="40000"/>
                  </a:schemeClr>
                </a:solidFill>
                <a:latin typeface="Bahnschrift SemiCondensed" panose="020B0502040204020203" pitchFamily="34" charset="0"/>
              </a:rPr>
              <a:t> </a:t>
            </a:r>
            <a:r>
              <a:rPr lang="nl-NL" sz="3200" dirty="0" err="1">
                <a:solidFill>
                  <a:schemeClr val="accent1">
                    <a:lumMod val="60000"/>
                    <a:lumOff val="40000"/>
                  </a:schemeClr>
                </a:solidFill>
                <a:latin typeface="Bahnschrift SemiCondensed" panose="020B0502040204020203" pitchFamily="34" charset="0"/>
              </a:rPr>
              <a:t>and</a:t>
            </a:r>
            <a:r>
              <a:rPr lang="nl-NL" sz="3200" dirty="0">
                <a:solidFill>
                  <a:schemeClr val="accent1">
                    <a:lumMod val="60000"/>
                    <a:lumOff val="40000"/>
                  </a:schemeClr>
                </a:solidFill>
                <a:latin typeface="Bahnschrift SemiCondensed" panose="020B0502040204020203" pitchFamily="34" charset="0"/>
              </a:rPr>
              <a:t> </a:t>
            </a:r>
            <a:r>
              <a:rPr lang="nl-NL" sz="3200" dirty="0" err="1">
                <a:solidFill>
                  <a:schemeClr val="accent1">
                    <a:lumMod val="60000"/>
                    <a:lumOff val="40000"/>
                  </a:schemeClr>
                </a:solidFill>
                <a:latin typeface="Bahnschrift SemiCondensed" panose="020B0502040204020203" pitchFamily="34" charset="0"/>
              </a:rPr>
              <a:t>solutions</a:t>
            </a:r>
            <a:br>
              <a:rPr lang="nl-NL" dirty="0"/>
            </a:br>
            <a:r>
              <a:rPr lang="nl-NL" sz="3200" dirty="0">
                <a:solidFill>
                  <a:schemeClr val="accent1">
                    <a:lumMod val="60000"/>
                    <a:lumOff val="40000"/>
                  </a:schemeClr>
                </a:solidFill>
                <a:latin typeface="Bahnschrift SemiCondensed"/>
              </a:rPr>
              <a:t> </a:t>
            </a:r>
            <a:endParaRPr lang="nl-NL" dirty="0">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18</a:t>
            </a:fld>
            <a:endParaRPr lang="nl-NL" b="1">
              <a:solidFill>
                <a:schemeClr val="accent2">
                  <a:lumMod val="50000"/>
                </a:schemeClr>
              </a:solidFill>
              <a:latin typeface="Bahnschrift SemiBold Condensed" panose="020B0502040204020203" pitchFamily="34" charset="0"/>
            </a:endParaRPr>
          </a:p>
        </p:txBody>
      </p:sp>
      <p:sp>
        <p:nvSpPr>
          <p:cNvPr id="8" name="Rounded Rectangle 23">
            <a:extLst>
              <a:ext uri="{FF2B5EF4-FFF2-40B4-BE49-F238E27FC236}">
                <a16:creationId xmlns:a16="http://schemas.microsoft.com/office/drawing/2014/main" id="{08D7AED3-017B-4D4A-875F-2477FA72B812}"/>
              </a:ext>
            </a:extLst>
          </p:cNvPr>
          <p:cNvSpPr/>
          <p:nvPr/>
        </p:nvSpPr>
        <p:spPr>
          <a:xfrm>
            <a:off x="902661" y="4168223"/>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1">
            <a:extLst>
              <a:ext uri="{FF2B5EF4-FFF2-40B4-BE49-F238E27FC236}">
                <a16:creationId xmlns:a16="http://schemas.microsoft.com/office/drawing/2014/main" id="{50B535FA-9F73-4B88-A159-4E8F9546B831}"/>
              </a:ext>
            </a:extLst>
          </p:cNvPr>
          <p:cNvGrpSpPr/>
          <p:nvPr/>
        </p:nvGrpSpPr>
        <p:grpSpPr>
          <a:xfrm>
            <a:off x="902661" y="4419043"/>
            <a:ext cx="2323104" cy="356007"/>
            <a:chOff x="783908" y="5333442"/>
            <a:chExt cx="2323104" cy="356007"/>
          </a:xfrm>
        </p:grpSpPr>
        <p:sp>
          <p:nvSpPr>
            <p:cNvPr id="10" name="Freeform: Shape 9">
              <a:extLst>
                <a:ext uri="{FF2B5EF4-FFF2-40B4-BE49-F238E27FC236}">
                  <a16:creationId xmlns:a16="http://schemas.microsoft.com/office/drawing/2014/main" id="{22842DC0-05A2-4AE2-A130-2174D7B6B558}"/>
                </a:ext>
              </a:extLst>
            </p:cNvPr>
            <p:cNvSpPr/>
            <p:nvPr/>
          </p:nvSpPr>
          <p:spPr>
            <a:xfrm rot="5400000">
              <a:off x="1720866" y="4417845"/>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1" name="TextBox 139">
              <a:extLst>
                <a:ext uri="{FF2B5EF4-FFF2-40B4-BE49-F238E27FC236}">
                  <a16:creationId xmlns:a16="http://schemas.microsoft.com/office/drawing/2014/main" id="{247EB84A-5EF7-4138-9452-AC52DC976A36}"/>
                </a:ext>
              </a:extLst>
            </p:cNvPr>
            <p:cNvSpPr txBox="1"/>
            <p:nvPr/>
          </p:nvSpPr>
          <p:spPr>
            <a:xfrm>
              <a:off x="1005948" y="5333442"/>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Data driven Awareness</a:t>
              </a:r>
            </a:p>
          </p:txBody>
        </p:sp>
      </p:grpSp>
      <p:sp>
        <p:nvSpPr>
          <p:cNvPr id="12" name="Rectangle 132">
            <a:extLst>
              <a:ext uri="{FF2B5EF4-FFF2-40B4-BE49-F238E27FC236}">
                <a16:creationId xmlns:a16="http://schemas.microsoft.com/office/drawing/2014/main" id="{6FF502D0-CB83-48D4-B9FC-E840B4C8155E}"/>
              </a:ext>
            </a:extLst>
          </p:cNvPr>
          <p:cNvSpPr/>
          <p:nvPr/>
        </p:nvSpPr>
        <p:spPr>
          <a:xfrm>
            <a:off x="1118489" y="4782558"/>
            <a:ext cx="2457083" cy="1448730"/>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rPr>
              <a:t>Although we are all aware of the risk of being vulnerable, having the right tools in place to challenge the knowledge of your workforce and IT department is key</a:t>
            </a:r>
            <a:endParaRPr lang="en-GB" sz="1200" kern="1400" spc="20">
              <a:latin typeface="Bahnschrift SemiBold Condensed" panose="020B0502040204020203" pitchFamily="34" charset="0"/>
              <a:ea typeface="Roboto Light" panose="02000000000000000000" pitchFamily="2" charset="0"/>
            </a:endParaRPr>
          </a:p>
        </p:txBody>
      </p:sp>
      <p:sp>
        <p:nvSpPr>
          <p:cNvPr id="13" name="Rounded Rectangle 23">
            <a:extLst>
              <a:ext uri="{FF2B5EF4-FFF2-40B4-BE49-F238E27FC236}">
                <a16:creationId xmlns:a16="http://schemas.microsoft.com/office/drawing/2014/main" id="{00F38FF3-1513-456C-8803-B5E04EAFBB97}"/>
              </a:ext>
            </a:extLst>
          </p:cNvPr>
          <p:cNvSpPr/>
          <p:nvPr/>
        </p:nvSpPr>
        <p:spPr>
          <a:xfrm>
            <a:off x="4737402" y="4168225"/>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49">
            <a:extLst>
              <a:ext uri="{FF2B5EF4-FFF2-40B4-BE49-F238E27FC236}">
                <a16:creationId xmlns:a16="http://schemas.microsoft.com/office/drawing/2014/main" id="{B4C61C7D-D0DF-411C-AB72-5C1B2425DDCD}"/>
              </a:ext>
            </a:extLst>
          </p:cNvPr>
          <p:cNvSpPr/>
          <p:nvPr/>
        </p:nvSpPr>
        <p:spPr>
          <a:xfrm>
            <a:off x="4953230" y="4782558"/>
            <a:ext cx="2637867" cy="1448730"/>
          </a:xfrm>
          <a:prstGeom prst="rect">
            <a:avLst/>
          </a:prstGeom>
        </p:spPr>
        <p:txBody>
          <a:bodyPr wrap="square">
            <a:spAutoFit/>
          </a:bodyPr>
          <a:lstStyle/>
          <a:p>
            <a:pPr>
              <a:lnSpc>
                <a:spcPct val="150000"/>
              </a:lnSpc>
            </a:pPr>
            <a:r>
              <a:rPr lang="en-IN" sz="1200" kern="1400" spc="20">
                <a:latin typeface="Bahnschrift SemiBold Condensed" panose="020B0502040204020203" pitchFamily="34" charset="0"/>
                <a:ea typeface="Roboto Light" panose="02000000000000000000" pitchFamily="2" charset="0"/>
              </a:rPr>
              <a:t>Our main goal is reducing risk by organising IT operations in such a way that end-to-end services delivered to your clients is clearly visible and understandable</a:t>
            </a:r>
            <a:endParaRPr lang="en-GB" sz="1200" kern="1400" spc="20">
              <a:latin typeface="Bahnschrift SemiBold Condensed" panose="020B0502040204020203" pitchFamily="34" charset="0"/>
              <a:ea typeface="Roboto Light" panose="02000000000000000000" pitchFamily="2" charset="0"/>
            </a:endParaRPr>
          </a:p>
        </p:txBody>
      </p:sp>
      <p:sp>
        <p:nvSpPr>
          <p:cNvPr id="15" name="Rounded Rectangle 23">
            <a:extLst>
              <a:ext uri="{FF2B5EF4-FFF2-40B4-BE49-F238E27FC236}">
                <a16:creationId xmlns:a16="http://schemas.microsoft.com/office/drawing/2014/main" id="{4D818053-9BFD-4B58-838C-0D6C06A6E351}"/>
              </a:ext>
            </a:extLst>
          </p:cNvPr>
          <p:cNvSpPr/>
          <p:nvPr/>
        </p:nvSpPr>
        <p:spPr>
          <a:xfrm>
            <a:off x="8524078" y="4168225"/>
            <a:ext cx="3058360"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angle 155">
            <a:extLst>
              <a:ext uri="{FF2B5EF4-FFF2-40B4-BE49-F238E27FC236}">
                <a16:creationId xmlns:a16="http://schemas.microsoft.com/office/drawing/2014/main" id="{69EEA4E6-FADE-43B0-B845-6C3619561B64}"/>
              </a:ext>
            </a:extLst>
          </p:cNvPr>
          <p:cNvSpPr/>
          <p:nvPr/>
        </p:nvSpPr>
        <p:spPr>
          <a:xfrm>
            <a:off x="8739905" y="4782554"/>
            <a:ext cx="2576174" cy="1725729"/>
          </a:xfrm>
          <a:prstGeom prst="rect">
            <a:avLst/>
          </a:prstGeom>
        </p:spPr>
        <p:txBody>
          <a:bodyPr wrap="square">
            <a:spAutoFit/>
          </a:bodyPr>
          <a:lstStyle/>
          <a:p>
            <a:pPr>
              <a:lnSpc>
                <a:spcPct val="150000"/>
              </a:lnSpc>
            </a:pPr>
            <a:r>
              <a:rPr lang="en-IN" sz="1200">
                <a:latin typeface="Bahnschrift SemiBold Condensed" panose="020B0502040204020203" pitchFamily="34" charset="0"/>
              </a:rPr>
              <a:t>Knowledge in the area of Public Transport and Traffic Management, in combination with smart analytics expertise, sets us apart in delivering sensible and practical mobility solutions</a:t>
            </a:r>
            <a:endParaRPr lang="en-GB" sz="1200" kern="1400" spc="20">
              <a:latin typeface="Bahnschrift SemiBold Condensed" panose="020B0502040204020203" pitchFamily="34" charset="0"/>
              <a:ea typeface="Roboto Light" panose="02000000000000000000" pitchFamily="2" charset="0"/>
            </a:endParaRPr>
          </a:p>
        </p:txBody>
      </p:sp>
      <p:grpSp>
        <p:nvGrpSpPr>
          <p:cNvPr id="17" name="Group 2">
            <a:extLst>
              <a:ext uri="{FF2B5EF4-FFF2-40B4-BE49-F238E27FC236}">
                <a16:creationId xmlns:a16="http://schemas.microsoft.com/office/drawing/2014/main" id="{14FFF629-B7A6-4E62-8C06-973D37E1D5F0}"/>
              </a:ext>
            </a:extLst>
          </p:cNvPr>
          <p:cNvGrpSpPr/>
          <p:nvPr/>
        </p:nvGrpSpPr>
        <p:grpSpPr>
          <a:xfrm>
            <a:off x="4737402" y="4430918"/>
            <a:ext cx="2323104" cy="344132"/>
            <a:chOff x="4618649" y="5345317"/>
            <a:chExt cx="2323104" cy="344132"/>
          </a:xfrm>
        </p:grpSpPr>
        <p:sp>
          <p:nvSpPr>
            <p:cNvPr id="18" name="Freeform: Shape 9">
              <a:extLst>
                <a:ext uri="{FF2B5EF4-FFF2-40B4-BE49-F238E27FC236}">
                  <a16:creationId xmlns:a16="http://schemas.microsoft.com/office/drawing/2014/main" id="{E25B9B2E-EA49-4D4D-A0FB-926C27F05257}"/>
                </a:ext>
              </a:extLst>
            </p:cNvPr>
            <p:cNvSpPr/>
            <p:nvPr/>
          </p:nvSpPr>
          <p:spPr>
            <a:xfrm rot="5400000">
              <a:off x="5555607" y="4417845"/>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7">
              <a:extLst>
                <a:ext uri="{FF2B5EF4-FFF2-40B4-BE49-F238E27FC236}">
                  <a16:creationId xmlns:a16="http://schemas.microsoft.com/office/drawing/2014/main" id="{80E1EBA8-1A12-4FD7-B60E-DF0406729C9A}"/>
                </a:ext>
              </a:extLst>
            </p:cNvPr>
            <p:cNvSpPr txBox="1"/>
            <p:nvPr/>
          </p:nvSpPr>
          <p:spPr>
            <a:xfrm>
              <a:off x="4840689" y="5345317"/>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Risk Management</a:t>
              </a:r>
            </a:p>
          </p:txBody>
        </p:sp>
      </p:grpSp>
      <p:grpSp>
        <p:nvGrpSpPr>
          <p:cNvPr id="20" name="Group 3">
            <a:extLst>
              <a:ext uri="{FF2B5EF4-FFF2-40B4-BE49-F238E27FC236}">
                <a16:creationId xmlns:a16="http://schemas.microsoft.com/office/drawing/2014/main" id="{5ADEA1BD-37B1-4ADC-8982-43ACB4010346}"/>
              </a:ext>
            </a:extLst>
          </p:cNvPr>
          <p:cNvGrpSpPr/>
          <p:nvPr/>
        </p:nvGrpSpPr>
        <p:grpSpPr>
          <a:xfrm>
            <a:off x="8524077" y="4432865"/>
            <a:ext cx="2323104" cy="344132"/>
            <a:chOff x="8405324" y="5347264"/>
            <a:chExt cx="2323104" cy="344132"/>
          </a:xfrm>
        </p:grpSpPr>
        <p:sp>
          <p:nvSpPr>
            <p:cNvPr id="21" name="Freeform: Shape 9">
              <a:extLst>
                <a:ext uri="{FF2B5EF4-FFF2-40B4-BE49-F238E27FC236}">
                  <a16:creationId xmlns:a16="http://schemas.microsoft.com/office/drawing/2014/main" id="{5A9A569D-7C52-4439-85E5-7C45C90C3823}"/>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22" name="TextBox 19">
              <a:extLst>
                <a:ext uri="{FF2B5EF4-FFF2-40B4-BE49-F238E27FC236}">
                  <a16:creationId xmlns:a16="http://schemas.microsoft.com/office/drawing/2014/main" id="{CD64C772-8C0C-4866-AA93-CCB11C15D97E}"/>
                </a:ext>
              </a:extLst>
            </p:cNvPr>
            <p:cNvSpPr txBox="1"/>
            <p:nvPr/>
          </p:nvSpPr>
          <p:spPr>
            <a:xfrm>
              <a:off x="8627364" y="5347264"/>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Mobility Solutions</a:t>
              </a:r>
            </a:p>
          </p:txBody>
        </p:sp>
      </p:grpSp>
      <p:sp>
        <p:nvSpPr>
          <p:cNvPr id="28" name="Rounded Rectangle 23">
            <a:extLst>
              <a:ext uri="{FF2B5EF4-FFF2-40B4-BE49-F238E27FC236}">
                <a16:creationId xmlns:a16="http://schemas.microsoft.com/office/drawing/2014/main" id="{A9AB11F5-207D-40D7-9489-3A3B2015675A}"/>
              </a:ext>
            </a:extLst>
          </p:cNvPr>
          <p:cNvSpPr/>
          <p:nvPr/>
        </p:nvSpPr>
        <p:spPr>
          <a:xfrm>
            <a:off x="889853" y="1533228"/>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9" name="Group 1">
            <a:extLst>
              <a:ext uri="{FF2B5EF4-FFF2-40B4-BE49-F238E27FC236}">
                <a16:creationId xmlns:a16="http://schemas.microsoft.com/office/drawing/2014/main" id="{538D1579-425D-43F0-95EA-1A765ABEF005}"/>
              </a:ext>
            </a:extLst>
          </p:cNvPr>
          <p:cNvGrpSpPr/>
          <p:nvPr/>
        </p:nvGrpSpPr>
        <p:grpSpPr>
          <a:xfrm>
            <a:off x="889853" y="1784048"/>
            <a:ext cx="2323104" cy="356007"/>
            <a:chOff x="783908" y="5333442"/>
            <a:chExt cx="2323104" cy="356007"/>
          </a:xfrm>
        </p:grpSpPr>
        <p:sp>
          <p:nvSpPr>
            <p:cNvPr id="30" name="Freeform: Shape 9">
              <a:extLst>
                <a:ext uri="{FF2B5EF4-FFF2-40B4-BE49-F238E27FC236}">
                  <a16:creationId xmlns:a16="http://schemas.microsoft.com/office/drawing/2014/main" id="{8590A120-BEB2-4185-8B2E-D989941A1571}"/>
                </a:ext>
              </a:extLst>
            </p:cNvPr>
            <p:cNvSpPr/>
            <p:nvPr/>
          </p:nvSpPr>
          <p:spPr>
            <a:xfrm rot="5400000">
              <a:off x="1720866" y="4417845"/>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31" name="TextBox 139">
              <a:extLst>
                <a:ext uri="{FF2B5EF4-FFF2-40B4-BE49-F238E27FC236}">
                  <a16:creationId xmlns:a16="http://schemas.microsoft.com/office/drawing/2014/main" id="{943F1B50-C10E-4DA0-83E6-E98015C1C38D}"/>
                </a:ext>
              </a:extLst>
            </p:cNvPr>
            <p:cNvSpPr txBox="1"/>
            <p:nvPr/>
          </p:nvSpPr>
          <p:spPr>
            <a:xfrm>
              <a:off x="1005948" y="5333442"/>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Cybersecurity</a:t>
              </a:r>
            </a:p>
          </p:txBody>
        </p:sp>
      </p:grpSp>
      <p:sp>
        <p:nvSpPr>
          <p:cNvPr id="32" name="Rectangle 132">
            <a:extLst>
              <a:ext uri="{FF2B5EF4-FFF2-40B4-BE49-F238E27FC236}">
                <a16:creationId xmlns:a16="http://schemas.microsoft.com/office/drawing/2014/main" id="{E58362E1-1513-4BCC-96CF-2C1C7E318B56}"/>
              </a:ext>
            </a:extLst>
          </p:cNvPr>
          <p:cNvSpPr/>
          <p:nvPr/>
        </p:nvSpPr>
        <p:spPr>
          <a:xfrm>
            <a:off x="1105681" y="2159439"/>
            <a:ext cx="2575051" cy="1716817"/>
          </a:xfrm>
          <a:prstGeom prst="rect">
            <a:avLst/>
          </a:prstGeom>
        </p:spPr>
        <p:txBody>
          <a:bodyPr wrap="square">
            <a:spAutoFit/>
          </a:bodyPr>
          <a:lstStyle/>
          <a:p>
            <a:pPr>
              <a:lnSpc>
                <a:spcPct val="150000"/>
              </a:lnSpc>
            </a:pPr>
            <a:r>
              <a:rPr lang="en-IN" sz="1200" kern="1400" spc="20" dirty="0">
                <a:latin typeface="Bahnschrift SemiBold Condensed" panose="020B0502040204020203" pitchFamily="34" charset="0"/>
              </a:rPr>
              <a:t>Staying safe is a top priority for any company these days. Our Cybersecurity services deliver insights and professional services for implementing and maintaining solutions to stay in good health</a:t>
            </a:r>
            <a:endParaRPr lang="en-GB" sz="1200" kern="1400" spc="20" dirty="0">
              <a:solidFill>
                <a:srgbClr val="FF0000"/>
              </a:solidFill>
              <a:latin typeface="Bahnschrift SemiBold Condensed" panose="020B0502040204020203" pitchFamily="34" charset="0"/>
              <a:ea typeface="Roboto Light" panose="02000000000000000000" pitchFamily="2" charset="0"/>
            </a:endParaRPr>
          </a:p>
        </p:txBody>
      </p:sp>
      <p:sp>
        <p:nvSpPr>
          <p:cNvPr id="33" name="Rounded Rectangle 23">
            <a:extLst>
              <a:ext uri="{FF2B5EF4-FFF2-40B4-BE49-F238E27FC236}">
                <a16:creationId xmlns:a16="http://schemas.microsoft.com/office/drawing/2014/main" id="{BC06ABBE-08F7-4CB0-A9E2-57ED04056AB2}"/>
              </a:ext>
            </a:extLst>
          </p:cNvPr>
          <p:cNvSpPr/>
          <p:nvPr/>
        </p:nvSpPr>
        <p:spPr>
          <a:xfrm>
            <a:off x="4724594" y="1533230"/>
            <a:ext cx="2964191"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angle 149">
            <a:extLst>
              <a:ext uri="{FF2B5EF4-FFF2-40B4-BE49-F238E27FC236}">
                <a16:creationId xmlns:a16="http://schemas.microsoft.com/office/drawing/2014/main" id="{DB1D8568-8BCC-4BCB-A54A-426D263A89F8}"/>
              </a:ext>
            </a:extLst>
          </p:cNvPr>
          <p:cNvSpPr/>
          <p:nvPr/>
        </p:nvSpPr>
        <p:spPr>
          <a:xfrm>
            <a:off x="4940422" y="2147562"/>
            <a:ext cx="2494767" cy="1725729"/>
          </a:xfrm>
          <a:prstGeom prst="rect">
            <a:avLst/>
          </a:prstGeom>
        </p:spPr>
        <p:txBody>
          <a:bodyPr wrap="square">
            <a:spAutoFit/>
          </a:bodyPr>
          <a:lstStyle/>
          <a:p>
            <a:pPr>
              <a:lnSpc>
                <a:spcPct val="150000"/>
              </a:lnSpc>
            </a:pPr>
            <a:r>
              <a:rPr lang="en-IN" sz="1200" kern="1400" spc="20" dirty="0">
                <a:latin typeface="Bahnschrift SemiBold Condensed" panose="020B0502040204020203" pitchFamily="34" charset="0"/>
                <a:ea typeface="Roboto Light" panose="02000000000000000000" pitchFamily="2" charset="0"/>
              </a:rPr>
              <a:t>First time right. Our motto to get AND stay in control of your Cloud infrastructure deployment via DevOps. We set the guardrails for your cloud development to remain fully in control, safe and compliant</a:t>
            </a:r>
            <a:endParaRPr lang="en-GB" sz="1200" kern="1400" spc="20" dirty="0">
              <a:latin typeface="Bahnschrift SemiBold Condensed" panose="020B0502040204020203" pitchFamily="34" charset="0"/>
              <a:ea typeface="Roboto Light" panose="02000000000000000000" pitchFamily="2" charset="0"/>
            </a:endParaRPr>
          </a:p>
        </p:txBody>
      </p:sp>
      <p:sp>
        <p:nvSpPr>
          <p:cNvPr id="35" name="Rounded Rectangle 23">
            <a:extLst>
              <a:ext uri="{FF2B5EF4-FFF2-40B4-BE49-F238E27FC236}">
                <a16:creationId xmlns:a16="http://schemas.microsoft.com/office/drawing/2014/main" id="{6CFCAF74-A821-427F-B0DF-77F4C65664B2}"/>
              </a:ext>
            </a:extLst>
          </p:cNvPr>
          <p:cNvSpPr/>
          <p:nvPr/>
        </p:nvSpPr>
        <p:spPr>
          <a:xfrm>
            <a:off x="8511269" y="1533230"/>
            <a:ext cx="3058359" cy="2160000"/>
          </a:xfrm>
          <a:prstGeom prst="roundRect">
            <a:avLst>
              <a:gd name="adj" fmla="val 5745"/>
            </a:avLst>
          </a:prstGeom>
          <a:solidFill>
            <a:schemeClr val="bg1"/>
          </a:solidFill>
          <a:ln w="12700">
            <a:noFill/>
            <a:prstDash val="solid"/>
          </a:ln>
          <a:effectLst>
            <a:innerShdw blurRad="190500">
              <a:srgbClr val="D6D4D4"/>
            </a:inn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ectangle 155">
            <a:extLst>
              <a:ext uri="{FF2B5EF4-FFF2-40B4-BE49-F238E27FC236}">
                <a16:creationId xmlns:a16="http://schemas.microsoft.com/office/drawing/2014/main" id="{5B3EEA5B-B218-4501-B25B-9E205558C6CC}"/>
              </a:ext>
            </a:extLst>
          </p:cNvPr>
          <p:cNvSpPr/>
          <p:nvPr/>
        </p:nvSpPr>
        <p:spPr>
          <a:xfrm>
            <a:off x="8727096" y="2135684"/>
            <a:ext cx="2761172" cy="1725729"/>
          </a:xfrm>
          <a:prstGeom prst="rect">
            <a:avLst/>
          </a:prstGeom>
        </p:spPr>
        <p:txBody>
          <a:bodyPr wrap="square">
            <a:spAutoFit/>
          </a:bodyPr>
          <a:lstStyle/>
          <a:p>
            <a:pPr>
              <a:lnSpc>
                <a:spcPct val="150000"/>
              </a:lnSpc>
            </a:pPr>
            <a:r>
              <a:rPr lang="en-IN" sz="1200">
                <a:latin typeface="Bahnschrift SemiBold Condensed" panose="020B0502040204020203" pitchFamily="34" charset="0"/>
              </a:rPr>
              <a:t>Without being connected in the right way, connectivity can be a burden. Our unique approach is to service customers with a centralized, efficient and well managed network end-to-end, from local office to worldwide connectivity</a:t>
            </a:r>
            <a:endParaRPr lang="en-GB" sz="1200" kern="1400" spc="20">
              <a:latin typeface="Bahnschrift SemiBold Condensed" panose="020B0502040204020203" pitchFamily="34" charset="0"/>
              <a:ea typeface="Roboto Light" panose="02000000000000000000" pitchFamily="2" charset="0"/>
            </a:endParaRPr>
          </a:p>
        </p:txBody>
      </p:sp>
      <p:grpSp>
        <p:nvGrpSpPr>
          <p:cNvPr id="37" name="Group 2">
            <a:extLst>
              <a:ext uri="{FF2B5EF4-FFF2-40B4-BE49-F238E27FC236}">
                <a16:creationId xmlns:a16="http://schemas.microsoft.com/office/drawing/2014/main" id="{F3954367-EB43-4198-92E6-0BAA18F88AB5}"/>
              </a:ext>
            </a:extLst>
          </p:cNvPr>
          <p:cNvGrpSpPr/>
          <p:nvPr/>
        </p:nvGrpSpPr>
        <p:grpSpPr>
          <a:xfrm>
            <a:off x="4724594" y="1795923"/>
            <a:ext cx="2323104" cy="344132"/>
            <a:chOff x="4618649" y="5345317"/>
            <a:chExt cx="2323104" cy="344132"/>
          </a:xfrm>
        </p:grpSpPr>
        <p:sp>
          <p:nvSpPr>
            <p:cNvPr id="38" name="Freeform: Shape 9">
              <a:extLst>
                <a:ext uri="{FF2B5EF4-FFF2-40B4-BE49-F238E27FC236}">
                  <a16:creationId xmlns:a16="http://schemas.microsoft.com/office/drawing/2014/main" id="{3AE1D13E-7D75-4139-9162-7B8431D15B49}"/>
                </a:ext>
              </a:extLst>
            </p:cNvPr>
            <p:cNvSpPr/>
            <p:nvPr/>
          </p:nvSpPr>
          <p:spPr>
            <a:xfrm rot="5400000">
              <a:off x="5555607" y="4417845"/>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39" name="TextBox 17">
              <a:extLst>
                <a:ext uri="{FF2B5EF4-FFF2-40B4-BE49-F238E27FC236}">
                  <a16:creationId xmlns:a16="http://schemas.microsoft.com/office/drawing/2014/main" id="{7BD46796-A8D0-471B-8B86-5712340934FC}"/>
                </a:ext>
              </a:extLst>
            </p:cNvPr>
            <p:cNvSpPr txBox="1"/>
            <p:nvPr/>
          </p:nvSpPr>
          <p:spPr>
            <a:xfrm>
              <a:off x="4840689" y="5345317"/>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rPr>
                <a:t>Cloud Automation</a:t>
              </a:r>
            </a:p>
          </p:txBody>
        </p:sp>
      </p:grpSp>
      <p:grpSp>
        <p:nvGrpSpPr>
          <p:cNvPr id="40" name="Group 3">
            <a:extLst>
              <a:ext uri="{FF2B5EF4-FFF2-40B4-BE49-F238E27FC236}">
                <a16:creationId xmlns:a16="http://schemas.microsoft.com/office/drawing/2014/main" id="{080AEB3D-8CC0-4E61-AEE5-2F17C35133D3}"/>
              </a:ext>
            </a:extLst>
          </p:cNvPr>
          <p:cNvGrpSpPr/>
          <p:nvPr/>
        </p:nvGrpSpPr>
        <p:grpSpPr>
          <a:xfrm>
            <a:off x="8511269" y="1797870"/>
            <a:ext cx="2323104" cy="344132"/>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627364" y="5347264"/>
              <a:ext cx="2101064" cy="339388"/>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4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Connectivity</a:t>
              </a:r>
            </a:p>
          </p:txBody>
        </p:sp>
      </p:grpSp>
      <p:sp>
        <p:nvSpPr>
          <p:cNvPr id="7" name="Rechthoek: afgeronde hoeken 6">
            <a:extLst>
              <a:ext uri="{FF2B5EF4-FFF2-40B4-BE49-F238E27FC236}">
                <a16:creationId xmlns:a16="http://schemas.microsoft.com/office/drawing/2014/main" id="{6985C667-BB0D-407A-A531-4556486F18BC}"/>
              </a:ext>
            </a:extLst>
          </p:cNvPr>
          <p:cNvSpPr/>
          <p:nvPr/>
        </p:nvSpPr>
        <p:spPr>
          <a:xfrm>
            <a:off x="1118489" y="2261937"/>
            <a:ext cx="2530025"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3" name="Afbeelding 22" descr="Afbeelding met tekening&#10;&#10;Automatisch gegenereerde beschrijving">
            <a:extLst>
              <a:ext uri="{FF2B5EF4-FFF2-40B4-BE49-F238E27FC236}">
                <a16:creationId xmlns:a16="http://schemas.microsoft.com/office/drawing/2014/main" id="{091CA9A4-A431-43D1-9669-B97B47450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6845" y="2210740"/>
            <a:ext cx="1172220" cy="586111"/>
          </a:xfrm>
          <a:prstGeom prst="rect">
            <a:avLst/>
          </a:prstGeom>
        </p:spPr>
      </p:pic>
      <p:pic>
        <p:nvPicPr>
          <p:cNvPr id="24" name="Afbeelding 23" descr="Afbeelding met tekening&#10;&#10;Automatisch gegenereerde beschrijving">
            <a:extLst>
              <a:ext uri="{FF2B5EF4-FFF2-40B4-BE49-F238E27FC236}">
                <a16:creationId xmlns:a16="http://schemas.microsoft.com/office/drawing/2014/main" id="{419ABB21-0382-44AB-A83B-99CA0EF6C8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0058" y="2739447"/>
            <a:ext cx="1832476" cy="407456"/>
          </a:xfrm>
          <a:prstGeom prst="rect">
            <a:avLst/>
          </a:prstGeom>
        </p:spPr>
      </p:pic>
      <p:sp>
        <p:nvSpPr>
          <p:cNvPr id="49" name="Rechthoek: afgeronde hoeken 48">
            <a:extLst>
              <a:ext uri="{FF2B5EF4-FFF2-40B4-BE49-F238E27FC236}">
                <a16:creationId xmlns:a16="http://schemas.microsoft.com/office/drawing/2014/main" id="{D26A03F3-1DFD-4AB4-88D9-3DE82B19C94B}"/>
              </a:ext>
            </a:extLst>
          </p:cNvPr>
          <p:cNvSpPr/>
          <p:nvPr/>
        </p:nvSpPr>
        <p:spPr>
          <a:xfrm>
            <a:off x="4954706" y="2234293"/>
            <a:ext cx="2562625"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2" name="Rechthoek: afgeronde hoeken 51">
            <a:extLst>
              <a:ext uri="{FF2B5EF4-FFF2-40B4-BE49-F238E27FC236}">
                <a16:creationId xmlns:a16="http://schemas.microsoft.com/office/drawing/2014/main" id="{0C66254A-168A-4F9A-9323-9A94DA80B534}"/>
              </a:ext>
            </a:extLst>
          </p:cNvPr>
          <p:cNvSpPr/>
          <p:nvPr/>
        </p:nvSpPr>
        <p:spPr>
          <a:xfrm>
            <a:off x="8694880" y="2231796"/>
            <a:ext cx="2668546"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5" name="Rechthoek: afgeronde hoeken 54">
            <a:extLst>
              <a:ext uri="{FF2B5EF4-FFF2-40B4-BE49-F238E27FC236}">
                <a16:creationId xmlns:a16="http://schemas.microsoft.com/office/drawing/2014/main" id="{9B0A4173-DE51-47EA-A105-2540574F6506}"/>
              </a:ext>
            </a:extLst>
          </p:cNvPr>
          <p:cNvSpPr/>
          <p:nvPr/>
        </p:nvSpPr>
        <p:spPr>
          <a:xfrm>
            <a:off x="1105681" y="4887554"/>
            <a:ext cx="2575051"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8" name="Rechthoek: afgeronde hoeken 57">
            <a:extLst>
              <a:ext uri="{FF2B5EF4-FFF2-40B4-BE49-F238E27FC236}">
                <a16:creationId xmlns:a16="http://schemas.microsoft.com/office/drawing/2014/main" id="{0F2750AE-36BB-40E3-A514-783DE0506EA1}"/>
              </a:ext>
            </a:extLst>
          </p:cNvPr>
          <p:cNvSpPr/>
          <p:nvPr/>
        </p:nvSpPr>
        <p:spPr>
          <a:xfrm>
            <a:off x="4954706" y="4887554"/>
            <a:ext cx="2562625"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1" name="Rechthoek: afgeronde hoeken 60">
            <a:extLst>
              <a:ext uri="{FF2B5EF4-FFF2-40B4-BE49-F238E27FC236}">
                <a16:creationId xmlns:a16="http://schemas.microsoft.com/office/drawing/2014/main" id="{138A7A7C-5E76-4156-AD82-CBE97A1ADC68}"/>
              </a:ext>
            </a:extLst>
          </p:cNvPr>
          <p:cNvSpPr/>
          <p:nvPr/>
        </p:nvSpPr>
        <p:spPr>
          <a:xfrm>
            <a:off x="8727096" y="4887554"/>
            <a:ext cx="2668546" cy="1309036"/>
          </a:xfrm>
          <a:prstGeom prst="roundRect">
            <a:avLst/>
          </a:prstGeom>
          <a:solidFill>
            <a:schemeClr val="tx2">
              <a:lumMod val="60000"/>
              <a:lumOff val="4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6" name="Afbeelding 25" descr="Afbeelding met tekening&#10;&#10;Automatisch gegenereerde beschrijving">
            <a:extLst>
              <a:ext uri="{FF2B5EF4-FFF2-40B4-BE49-F238E27FC236}">
                <a16:creationId xmlns:a16="http://schemas.microsoft.com/office/drawing/2014/main" id="{40AE18FB-6278-466C-B42A-8A905F9262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7189" y="2729941"/>
            <a:ext cx="797966" cy="768905"/>
          </a:xfrm>
          <a:prstGeom prst="rect">
            <a:avLst/>
          </a:prstGeom>
        </p:spPr>
      </p:pic>
      <p:pic>
        <p:nvPicPr>
          <p:cNvPr id="78" name="Afbeelding 77">
            <a:extLst>
              <a:ext uri="{FF2B5EF4-FFF2-40B4-BE49-F238E27FC236}">
                <a16:creationId xmlns:a16="http://schemas.microsoft.com/office/drawing/2014/main" id="{13A5970D-D525-4746-AC43-8F91B5291B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04178" y="2368900"/>
            <a:ext cx="2607006" cy="295325"/>
          </a:xfrm>
          <a:prstGeom prst="rect">
            <a:avLst/>
          </a:prstGeom>
        </p:spPr>
      </p:pic>
      <p:pic>
        <p:nvPicPr>
          <p:cNvPr id="80" name="Afbeelding 79" descr="Afbeelding met tekening&#10;&#10;Automatisch gegenereerde beschrijving">
            <a:extLst>
              <a:ext uri="{FF2B5EF4-FFF2-40B4-BE49-F238E27FC236}">
                <a16:creationId xmlns:a16="http://schemas.microsoft.com/office/drawing/2014/main" id="{E83F45B9-E4D4-4189-AC5B-18695DB94B2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16291" y="2530551"/>
            <a:ext cx="2038159" cy="713356"/>
          </a:xfrm>
          <a:prstGeom prst="rect">
            <a:avLst/>
          </a:prstGeom>
        </p:spPr>
      </p:pic>
      <p:pic>
        <p:nvPicPr>
          <p:cNvPr id="82" name="Afbeelding 81" descr="Afbeelding met tekening&#10;&#10;Automatisch gegenereerde beschrijving">
            <a:extLst>
              <a:ext uri="{FF2B5EF4-FFF2-40B4-BE49-F238E27FC236}">
                <a16:creationId xmlns:a16="http://schemas.microsoft.com/office/drawing/2014/main" id="{ACEDAD6D-97DC-4136-8405-197991178D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3027" y="5458043"/>
            <a:ext cx="1960947" cy="851051"/>
          </a:xfrm>
          <a:prstGeom prst="rect">
            <a:avLst/>
          </a:prstGeom>
        </p:spPr>
      </p:pic>
      <p:pic>
        <p:nvPicPr>
          <p:cNvPr id="86" name="Afbeelding 85" descr="Afbeelding met tekening&#10;&#10;Automatisch gegenereerde beschrijving">
            <a:extLst>
              <a:ext uri="{FF2B5EF4-FFF2-40B4-BE49-F238E27FC236}">
                <a16:creationId xmlns:a16="http://schemas.microsoft.com/office/drawing/2014/main" id="{D49A0D59-0651-4212-A8B1-457E192495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48966" y="5027230"/>
            <a:ext cx="1836590" cy="555582"/>
          </a:xfrm>
          <a:prstGeom prst="rect">
            <a:avLst/>
          </a:prstGeom>
        </p:spPr>
      </p:pic>
      <p:pic>
        <p:nvPicPr>
          <p:cNvPr id="88" name="Afbeelding 87" descr="Afbeelding met tekening&#10;&#10;Automatisch gegenereerde beschrijving">
            <a:extLst>
              <a:ext uri="{FF2B5EF4-FFF2-40B4-BE49-F238E27FC236}">
                <a16:creationId xmlns:a16="http://schemas.microsoft.com/office/drawing/2014/main" id="{711BF98D-1BC8-4EF9-8E74-FF72E2BC2B2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32972" y="5690891"/>
            <a:ext cx="1678382" cy="330432"/>
          </a:xfrm>
          <a:prstGeom prst="rect">
            <a:avLst/>
          </a:prstGeom>
        </p:spPr>
      </p:pic>
      <p:pic>
        <p:nvPicPr>
          <p:cNvPr id="89" name="Afbeelding 88" descr="Afbeelding met tekening&#10;&#10;Automatisch gegenereerde beschrijving">
            <a:extLst>
              <a:ext uri="{FF2B5EF4-FFF2-40B4-BE49-F238E27FC236}">
                <a16:creationId xmlns:a16="http://schemas.microsoft.com/office/drawing/2014/main" id="{F477AB2F-7914-463C-AA8F-814A741D282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89386" y="5046979"/>
            <a:ext cx="1836590" cy="555582"/>
          </a:xfrm>
          <a:prstGeom prst="rect">
            <a:avLst/>
          </a:prstGeom>
        </p:spPr>
      </p:pic>
      <p:pic>
        <p:nvPicPr>
          <p:cNvPr id="90" name="Afbeelding 89" descr="Afbeelding met tekening&#10;&#10;Automatisch gegenereerde beschrijving">
            <a:extLst>
              <a:ext uri="{FF2B5EF4-FFF2-40B4-BE49-F238E27FC236}">
                <a16:creationId xmlns:a16="http://schemas.microsoft.com/office/drawing/2014/main" id="{53864008-84AD-456F-8232-09FCADDA82F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48160" y="5516082"/>
            <a:ext cx="2038159" cy="713356"/>
          </a:xfrm>
          <a:prstGeom prst="rect">
            <a:avLst/>
          </a:prstGeom>
        </p:spPr>
      </p:pic>
      <p:pic>
        <p:nvPicPr>
          <p:cNvPr id="95" name="Afbeelding 94" descr="Afbeelding met tekening&#10;&#10;Automatisch gegenereerde beschrijving">
            <a:extLst>
              <a:ext uri="{FF2B5EF4-FFF2-40B4-BE49-F238E27FC236}">
                <a16:creationId xmlns:a16="http://schemas.microsoft.com/office/drawing/2014/main" id="{936DDABB-DE7C-4BC4-9BF5-484CD5176D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7081" y="5026177"/>
            <a:ext cx="1930878" cy="429336"/>
          </a:xfrm>
          <a:prstGeom prst="rect">
            <a:avLst/>
          </a:prstGeom>
        </p:spPr>
      </p:pic>
      <p:pic>
        <p:nvPicPr>
          <p:cNvPr id="96" name="Afbeelding 95">
            <a:extLst>
              <a:ext uri="{FF2B5EF4-FFF2-40B4-BE49-F238E27FC236}">
                <a16:creationId xmlns:a16="http://schemas.microsoft.com/office/drawing/2014/main" id="{A71F9A99-1B27-444E-8221-E4FA5B1893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2821" y="3243838"/>
            <a:ext cx="2296421" cy="260141"/>
          </a:xfrm>
          <a:prstGeom prst="rect">
            <a:avLst/>
          </a:prstGeom>
        </p:spPr>
      </p:pic>
    </p:spTree>
    <p:extLst>
      <p:ext uri="{BB962C8B-B14F-4D97-AF65-F5344CB8AC3E}">
        <p14:creationId xmlns:p14="http://schemas.microsoft.com/office/powerpoint/2010/main" val="91793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0" fill="hold"/>
                                        <p:tgtEl>
                                          <p:spTgt spid="5"/>
                                        </p:tgtEl>
                                        <p:attrNameLst>
                                          <p:attrName>ppt_x</p:attrName>
                                        </p:attrNameLst>
                                      </p:cBhvr>
                                      <p:tavLst>
                                        <p:tav tm="0">
                                          <p:val>
                                            <p:strVal val="#ppt_x"/>
                                          </p:val>
                                        </p:tav>
                                        <p:tav tm="100000">
                                          <p:val>
                                            <p:strVal val="#ppt_x"/>
                                          </p:val>
                                        </p:tav>
                                      </p:tavLst>
                                    </p:anim>
                                    <p:anim calcmode="lin" valueType="num">
                                      <p:cBhvr additive="base">
                                        <p:cTn id="8" dur="4000" fill="hold"/>
                                        <p:tgtEl>
                                          <p:spTgt spid="5"/>
                                        </p:tgtEl>
                                        <p:attrNameLst>
                                          <p:attrName>ppt_y</p:attrName>
                                        </p:attrNameLst>
                                      </p:cBhvr>
                                      <p:tavLst>
                                        <p:tav tm="0">
                                          <p:val>
                                            <p:strVal val="1+#ppt_h/2"/>
                                          </p:val>
                                        </p:tav>
                                        <p:tav tm="100000">
                                          <p:val>
                                            <p:strVal val="#ppt_y"/>
                                          </p:val>
                                        </p:tav>
                                      </p:tavLst>
                                    </p:anim>
                                  </p:childTnLst>
                                </p:cTn>
                              </p:par>
                              <p:par>
                                <p:cTn id="9" presetID="6" presetClass="emph" presetSubtype="0" autoRev="1" fill="hold" grpId="1" nodeType="withEffect">
                                  <p:stCondLst>
                                    <p:cond delay="0"/>
                                  </p:stCondLst>
                                  <p:childTnLst>
                                    <p:animScale>
                                      <p:cBhvr>
                                        <p:cTn id="10" dur="4000" fill="hold"/>
                                        <p:tgtEl>
                                          <p:spTgt spid="5"/>
                                        </p:tgtEl>
                                      </p:cBhvr>
                                      <p:by x="125000" y="125000"/>
                                    </p:animScale>
                                  </p:childTnLst>
                                </p:cTn>
                              </p:par>
                              <p:par>
                                <p:cTn id="11" presetID="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3000" fill="hold"/>
                                        <p:tgtEl>
                                          <p:spTgt spid="8"/>
                                        </p:tgtEl>
                                        <p:attrNameLst>
                                          <p:attrName>ppt_x</p:attrName>
                                        </p:attrNameLst>
                                      </p:cBhvr>
                                      <p:tavLst>
                                        <p:tav tm="0">
                                          <p:val>
                                            <p:strVal val="0-#ppt_w/2"/>
                                          </p:val>
                                        </p:tav>
                                        <p:tav tm="100000">
                                          <p:val>
                                            <p:strVal val="#ppt_x"/>
                                          </p:val>
                                        </p:tav>
                                      </p:tavLst>
                                    </p:anim>
                                    <p:anim calcmode="lin" valueType="num">
                                      <p:cBhvr additive="base">
                                        <p:cTn id="14" dur="30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3000" fill="hold"/>
                                        <p:tgtEl>
                                          <p:spTgt spid="15"/>
                                        </p:tgtEl>
                                        <p:attrNameLst>
                                          <p:attrName>ppt_x</p:attrName>
                                        </p:attrNameLst>
                                      </p:cBhvr>
                                      <p:tavLst>
                                        <p:tav tm="0">
                                          <p:val>
                                            <p:strVal val="1+#ppt_w/2"/>
                                          </p:val>
                                        </p:tav>
                                        <p:tav tm="100000">
                                          <p:val>
                                            <p:strVal val="#ppt_x"/>
                                          </p:val>
                                        </p:tav>
                                      </p:tavLst>
                                    </p:anim>
                                    <p:anim calcmode="lin" valueType="num">
                                      <p:cBhvr additive="base">
                                        <p:cTn id="18" dur="300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grpId="1"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6" presetClass="emph" presetSubtype="0" accel="50000" autoRev="1" fill="hold" grpId="0" nodeType="withEffect">
                                  <p:stCondLst>
                                    <p:cond delay="0"/>
                                  </p:stCondLst>
                                  <p:childTnLst>
                                    <p:animScale>
                                      <p:cBhvr>
                                        <p:cTn id="23" dur="3000" fill="hold"/>
                                        <p:tgtEl>
                                          <p:spTgt spid="13"/>
                                        </p:tgtEl>
                                      </p:cBhvr>
                                      <p:by x="160000" y="100000"/>
                                    </p:animScale>
                                  </p:childTnLst>
                                </p:cTn>
                              </p:par>
                              <p:par>
                                <p:cTn id="24" presetID="10" presetClass="entr" presetSubtype="0"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par>
                                <p:cTn id="27" presetID="10" presetClass="entr" presetSubtype="0" fill="hold" grpId="0" nodeType="withEffect">
                                  <p:stCondLst>
                                    <p:cond delay="30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childTnLst>
                                </p:cTn>
                              </p:par>
                              <p:par>
                                <p:cTn id="30" presetID="10" presetClass="entr" presetSubtype="0" fill="hold" grpId="0" nodeType="withEffect">
                                  <p:stCondLst>
                                    <p:cond delay="3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childTnLst>
                                </p:cTn>
                              </p:par>
                              <p:par>
                                <p:cTn id="33" presetID="12" presetClass="entr" presetSubtype="8" fill="hold" nodeType="withEffect">
                                  <p:stCondLst>
                                    <p:cond delay="3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p:tgtEl>
                                          <p:spTgt spid="9"/>
                                        </p:tgtEl>
                                        <p:attrNameLst>
                                          <p:attrName>ppt_x</p:attrName>
                                        </p:attrNameLst>
                                      </p:cBhvr>
                                      <p:tavLst>
                                        <p:tav tm="0">
                                          <p:val>
                                            <p:strVal val="#ppt_x-#ppt_w*1.125000"/>
                                          </p:val>
                                        </p:tav>
                                        <p:tav tm="100000">
                                          <p:val>
                                            <p:strVal val="#ppt_x"/>
                                          </p:val>
                                        </p:tav>
                                      </p:tavLst>
                                    </p:anim>
                                    <p:animEffect transition="in" filter="wipe(right)">
                                      <p:cBhvr>
                                        <p:cTn id="36" dur="1000"/>
                                        <p:tgtEl>
                                          <p:spTgt spid="9"/>
                                        </p:tgtEl>
                                      </p:cBhvr>
                                    </p:animEffect>
                                  </p:childTnLst>
                                </p:cTn>
                              </p:par>
                              <p:par>
                                <p:cTn id="37" presetID="12" presetClass="entr" presetSubtype="8" fill="hold" nodeType="withEffect">
                                  <p:stCondLst>
                                    <p:cond delay="40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1000"/>
                                        <p:tgtEl>
                                          <p:spTgt spid="17"/>
                                        </p:tgtEl>
                                        <p:attrNameLst>
                                          <p:attrName>ppt_x</p:attrName>
                                        </p:attrNameLst>
                                      </p:cBhvr>
                                      <p:tavLst>
                                        <p:tav tm="0">
                                          <p:val>
                                            <p:strVal val="#ppt_x-#ppt_w*1.125000"/>
                                          </p:val>
                                        </p:tav>
                                        <p:tav tm="100000">
                                          <p:val>
                                            <p:strVal val="#ppt_x"/>
                                          </p:val>
                                        </p:tav>
                                      </p:tavLst>
                                    </p:anim>
                                    <p:animEffect transition="in" filter="wipe(right)">
                                      <p:cBhvr>
                                        <p:cTn id="40" dur="1000"/>
                                        <p:tgtEl>
                                          <p:spTgt spid="17"/>
                                        </p:tgtEl>
                                      </p:cBhvr>
                                    </p:animEffect>
                                  </p:childTnLst>
                                </p:cTn>
                              </p:par>
                              <p:par>
                                <p:cTn id="41" presetID="12" presetClass="entr" presetSubtype="8" fill="hold" nodeType="withEffect">
                                  <p:stCondLst>
                                    <p:cond delay="4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p:tgtEl>
                                          <p:spTgt spid="20"/>
                                        </p:tgtEl>
                                        <p:attrNameLst>
                                          <p:attrName>ppt_x</p:attrName>
                                        </p:attrNameLst>
                                      </p:cBhvr>
                                      <p:tavLst>
                                        <p:tav tm="0">
                                          <p:val>
                                            <p:strVal val="#ppt_x-#ppt_w*1.125000"/>
                                          </p:val>
                                        </p:tav>
                                        <p:tav tm="100000">
                                          <p:val>
                                            <p:strVal val="#ppt_x"/>
                                          </p:val>
                                        </p:tav>
                                      </p:tavLst>
                                    </p:anim>
                                    <p:animEffect transition="in" filter="wipe(right)">
                                      <p:cBhvr>
                                        <p:cTn id="44" dur="1000"/>
                                        <p:tgtEl>
                                          <p:spTgt spid="20"/>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3000" fill="hold"/>
                                        <p:tgtEl>
                                          <p:spTgt spid="28"/>
                                        </p:tgtEl>
                                        <p:attrNameLst>
                                          <p:attrName>ppt_x</p:attrName>
                                        </p:attrNameLst>
                                      </p:cBhvr>
                                      <p:tavLst>
                                        <p:tav tm="0">
                                          <p:val>
                                            <p:strVal val="0-#ppt_w/2"/>
                                          </p:val>
                                        </p:tav>
                                        <p:tav tm="100000">
                                          <p:val>
                                            <p:strVal val="#ppt_x"/>
                                          </p:val>
                                        </p:tav>
                                      </p:tavLst>
                                    </p:anim>
                                    <p:anim calcmode="lin" valueType="num">
                                      <p:cBhvr additive="base">
                                        <p:cTn id="48" dur="3000" fill="hold"/>
                                        <p:tgtEl>
                                          <p:spTgt spid="2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3000" fill="hold"/>
                                        <p:tgtEl>
                                          <p:spTgt spid="35"/>
                                        </p:tgtEl>
                                        <p:attrNameLst>
                                          <p:attrName>ppt_x</p:attrName>
                                        </p:attrNameLst>
                                      </p:cBhvr>
                                      <p:tavLst>
                                        <p:tav tm="0">
                                          <p:val>
                                            <p:strVal val="1+#ppt_w/2"/>
                                          </p:val>
                                        </p:tav>
                                        <p:tav tm="100000">
                                          <p:val>
                                            <p:strVal val="#ppt_x"/>
                                          </p:val>
                                        </p:tav>
                                      </p:tavLst>
                                    </p:anim>
                                    <p:anim calcmode="lin" valueType="num">
                                      <p:cBhvr additive="base">
                                        <p:cTn id="52" dur="3000" fill="hold"/>
                                        <p:tgtEl>
                                          <p:spTgt spid="35"/>
                                        </p:tgtEl>
                                        <p:attrNameLst>
                                          <p:attrName>ppt_y</p:attrName>
                                        </p:attrNameLst>
                                      </p:cBhvr>
                                      <p:tavLst>
                                        <p:tav tm="0">
                                          <p:val>
                                            <p:strVal val="#ppt_y"/>
                                          </p:val>
                                        </p:tav>
                                        <p:tav tm="100000">
                                          <p:val>
                                            <p:strVal val="#ppt_y"/>
                                          </p:val>
                                        </p:tav>
                                      </p:tavLst>
                                    </p:anim>
                                  </p:childTnLst>
                                </p:cTn>
                              </p:par>
                              <p:par>
                                <p:cTn id="53" presetID="10" presetClass="entr" presetSubtype="0" fill="hold" grpId="1"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6" presetClass="emph" presetSubtype="0" accel="50000" autoRev="1" fill="hold" grpId="0" nodeType="withEffect">
                                  <p:stCondLst>
                                    <p:cond delay="0"/>
                                  </p:stCondLst>
                                  <p:childTnLst>
                                    <p:animScale>
                                      <p:cBhvr>
                                        <p:cTn id="57" dur="3000" fill="hold"/>
                                        <p:tgtEl>
                                          <p:spTgt spid="33"/>
                                        </p:tgtEl>
                                      </p:cBhvr>
                                      <p:by x="160000" y="100000"/>
                                    </p:animScale>
                                  </p:childTnLst>
                                </p:cTn>
                              </p:par>
                              <p:par>
                                <p:cTn id="58" presetID="10" presetClass="entr" presetSubtype="0" fill="hold" grpId="0" nodeType="withEffect">
                                  <p:stCondLst>
                                    <p:cond delay="300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childTnLst>
                                </p:cTn>
                              </p:par>
                              <p:par>
                                <p:cTn id="61" presetID="10" presetClass="entr" presetSubtype="0" fill="hold" grpId="0" nodeType="withEffect">
                                  <p:stCondLst>
                                    <p:cond delay="300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1000"/>
                                        <p:tgtEl>
                                          <p:spTgt spid="34"/>
                                        </p:tgtEl>
                                      </p:cBhvr>
                                    </p:animEffect>
                                  </p:childTnLst>
                                </p:cTn>
                              </p:par>
                              <p:par>
                                <p:cTn id="64" presetID="10" presetClass="entr" presetSubtype="0" fill="hold" grpId="0" nodeType="withEffect">
                                  <p:stCondLst>
                                    <p:cond delay="300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1000"/>
                                        <p:tgtEl>
                                          <p:spTgt spid="36"/>
                                        </p:tgtEl>
                                      </p:cBhvr>
                                    </p:animEffect>
                                  </p:childTnLst>
                                </p:cTn>
                              </p:par>
                              <p:par>
                                <p:cTn id="67" presetID="12" presetClass="entr" presetSubtype="8" fill="hold" nodeType="withEffect">
                                  <p:stCondLst>
                                    <p:cond delay="350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1000"/>
                                        <p:tgtEl>
                                          <p:spTgt spid="29"/>
                                        </p:tgtEl>
                                        <p:attrNameLst>
                                          <p:attrName>ppt_x</p:attrName>
                                        </p:attrNameLst>
                                      </p:cBhvr>
                                      <p:tavLst>
                                        <p:tav tm="0">
                                          <p:val>
                                            <p:strVal val="#ppt_x-#ppt_w*1.125000"/>
                                          </p:val>
                                        </p:tav>
                                        <p:tav tm="100000">
                                          <p:val>
                                            <p:strVal val="#ppt_x"/>
                                          </p:val>
                                        </p:tav>
                                      </p:tavLst>
                                    </p:anim>
                                    <p:animEffect transition="in" filter="wipe(right)">
                                      <p:cBhvr>
                                        <p:cTn id="70" dur="1000"/>
                                        <p:tgtEl>
                                          <p:spTgt spid="29"/>
                                        </p:tgtEl>
                                      </p:cBhvr>
                                    </p:animEffect>
                                  </p:childTnLst>
                                </p:cTn>
                              </p:par>
                              <p:par>
                                <p:cTn id="71" presetID="12" presetClass="entr" presetSubtype="8" fill="hold" nodeType="withEffect">
                                  <p:stCondLst>
                                    <p:cond delay="40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1000"/>
                                        <p:tgtEl>
                                          <p:spTgt spid="37"/>
                                        </p:tgtEl>
                                        <p:attrNameLst>
                                          <p:attrName>ppt_x</p:attrName>
                                        </p:attrNameLst>
                                      </p:cBhvr>
                                      <p:tavLst>
                                        <p:tav tm="0">
                                          <p:val>
                                            <p:strVal val="#ppt_x-#ppt_w*1.125000"/>
                                          </p:val>
                                        </p:tav>
                                        <p:tav tm="100000">
                                          <p:val>
                                            <p:strVal val="#ppt_x"/>
                                          </p:val>
                                        </p:tav>
                                      </p:tavLst>
                                    </p:anim>
                                    <p:animEffect transition="in" filter="wipe(right)">
                                      <p:cBhvr>
                                        <p:cTn id="74" dur="1000"/>
                                        <p:tgtEl>
                                          <p:spTgt spid="37"/>
                                        </p:tgtEl>
                                      </p:cBhvr>
                                    </p:animEffect>
                                  </p:childTnLst>
                                </p:cTn>
                              </p:par>
                              <p:par>
                                <p:cTn id="75" presetID="12" presetClass="entr" presetSubtype="8" fill="hold" nodeType="withEffect">
                                  <p:stCondLst>
                                    <p:cond delay="450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1000"/>
                                        <p:tgtEl>
                                          <p:spTgt spid="40"/>
                                        </p:tgtEl>
                                        <p:attrNameLst>
                                          <p:attrName>ppt_x</p:attrName>
                                        </p:attrNameLst>
                                      </p:cBhvr>
                                      <p:tavLst>
                                        <p:tav tm="0">
                                          <p:val>
                                            <p:strVal val="#ppt_x-#ppt_w*1.125000"/>
                                          </p:val>
                                        </p:tav>
                                        <p:tav tm="100000">
                                          <p:val>
                                            <p:strVal val="#ppt_x"/>
                                          </p:val>
                                        </p:tav>
                                      </p:tavLst>
                                    </p:anim>
                                    <p:animEffect transition="in" filter="wipe(right)">
                                      <p:cBhvr>
                                        <p:cTn id="78" dur="1000"/>
                                        <p:tgtEl>
                                          <p:spTgt spid="40"/>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
                                        </p:tgtEl>
                                        <p:attrNameLst>
                                          <p:attrName>style.visibility</p:attrName>
                                        </p:attrNameLst>
                                      </p:cBhvr>
                                      <p:to>
                                        <p:strVal val="visible"/>
                                      </p:to>
                                    </p:set>
                                  </p:childTnLst>
                                </p:cTn>
                              </p:par>
                              <p:par>
                                <p:cTn id="83" presetID="10" presetClass="entr" presetSubtype="0"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500"/>
                                        <p:tgtEl>
                                          <p:spTgt spid="24"/>
                                        </p:tgtEl>
                                      </p:cBhvr>
                                    </p:animEffect>
                                  </p:childTnLst>
                                </p:cTn>
                              </p:par>
                              <p:par>
                                <p:cTn id="86" presetID="10" presetClass="entr" presetSubtype="0" fill="hold"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par>
                                <p:cTn id="89" presetID="10" presetClass="entr" presetSubtype="0" fill="hold" nodeType="with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fade">
                                      <p:cBhvr>
                                        <p:cTn id="91" dur="500"/>
                                        <p:tgtEl>
                                          <p:spTgt spid="96"/>
                                        </p:tgtEl>
                                      </p:cBhvr>
                                    </p:animEffect>
                                  </p:childTnLst>
                                </p:cTn>
                              </p:par>
                            </p:childTnLst>
                          </p:cTn>
                        </p:par>
                        <p:par>
                          <p:cTn id="92" fill="hold">
                            <p:stCondLst>
                              <p:cond delay="500"/>
                            </p:stCondLst>
                            <p:childTnLst>
                              <p:par>
                                <p:cTn id="93" presetID="1" presetClass="entr" presetSubtype="0" fill="hold" grpId="0" nodeType="afterEffect">
                                  <p:stCondLst>
                                    <p:cond delay="500"/>
                                  </p:stCondLst>
                                  <p:childTnLst>
                                    <p:set>
                                      <p:cBhvr>
                                        <p:cTn id="94" dur="1" fill="hold">
                                          <p:stCondLst>
                                            <p:cond delay="0"/>
                                          </p:stCondLst>
                                        </p:cTn>
                                        <p:tgtEl>
                                          <p:spTgt spid="49"/>
                                        </p:tgtEl>
                                        <p:attrNameLst>
                                          <p:attrName>style.visibility</p:attrName>
                                        </p:attrNameLst>
                                      </p:cBhvr>
                                      <p:to>
                                        <p:strVal val="visible"/>
                                      </p:to>
                                    </p:set>
                                  </p:childTnLst>
                                </p:cTn>
                              </p:par>
                              <p:par>
                                <p:cTn id="95" presetID="10" presetClass="entr" presetSubtype="0" fill="hold" nodeType="withEffect">
                                  <p:stCondLst>
                                    <p:cond delay="50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par>
                          <p:cTn id="98" fill="hold">
                            <p:stCondLst>
                              <p:cond delay="1500"/>
                            </p:stCondLst>
                            <p:childTnLst>
                              <p:par>
                                <p:cTn id="99" presetID="1" presetClass="entr" presetSubtype="0" fill="hold" grpId="0" nodeType="afterEffect">
                                  <p:stCondLst>
                                    <p:cond delay="500"/>
                                  </p:stCondLst>
                                  <p:childTnLst>
                                    <p:set>
                                      <p:cBhvr>
                                        <p:cTn id="100" dur="1" fill="hold">
                                          <p:stCondLst>
                                            <p:cond delay="0"/>
                                          </p:stCondLst>
                                        </p:cTn>
                                        <p:tgtEl>
                                          <p:spTgt spid="52"/>
                                        </p:tgtEl>
                                        <p:attrNameLst>
                                          <p:attrName>style.visibility</p:attrName>
                                        </p:attrNameLst>
                                      </p:cBhvr>
                                      <p:to>
                                        <p:strVal val="visible"/>
                                      </p:to>
                                    </p:set>
                                  </p:childTnLst>
                                </p:cTn>
                              </p:par>
                              <p:par>
                                <p:cTn id="101" presetID="10" presetClass="entr" presetSubtype="0" fill="hold" nodeType="withEffect">
                                  <p:stCondLst>
                                    <p:cond delay="50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par>
                                <p:cTn id="104" presetID="10" presetClass="entr" presetSubtype="0" fill="hold" nodeType="withEffect">
                                  <p:stCondLst>
                                    <p:cond delay="500"/>
                                  </p:stCondLst>
                                  <p:childTnLst>
                                    <p:set>
                                      <p:cBhvr>
                                        <p:cTn id="105" dur="1" fill="hold">
                                          <p:stCondLst>
                                            <p:cond delay="0"/>
                                          </p:stCondLst>
                                        </p:cTn>
                                        <p:tgtEl>
                                          <p:spTgt spid="78"/>
                                        </p:tgtEl>
                                        <p:attrNameLst>
                                          <p:attrName>style.visibility</p:attrName>
                                        </p:attrNameLst>
                                      </p:cBhvr>
                                      <p:to>
                                        <p:strVal val="visible"/>
                                      </p:to>
                                    </p:set>
                                    <p:animEffect transition="in" filter="fade">
                                      <p:cBhvr>
                                        <p:cTn id="106" dur="500"/>
                                        <p:tgtEl>
                                          <p:spTgt spid="78"/>
                                        </p:tgtEl>
                                      </p:cBhvr>
                                    </p:animEffect>
                                  </p:childTnLst>
                                </p:cTn>
                              </p:par>
                            </p:childTnLst>
                          </p:cTn>
                        </p:par>
                        <p:par>
                          <p:cTn id="107" fill="hold">
                            <p:stCondLst>
                              <p:cond delay="2500"/>
                            </p:stCondLst>
                            <p:childTnLst>
                              <p:par>
                                <p:cTn id="108" presetID="1" presetClass="entr" presetSubtype="0" fill="hold" grpId="0" nodeType="afterEffect">
                                  <p:stCondLst>
                                    <p:cond delay="500"/>
                                  </p:stCondLst>
                                  <p:childTnLst>
                                    <p:set>
                                      <p:cBhvr>
                                        <p:cTn id="109" dur="1" fill="hold">
                                          <p:stCondLst>
                                            <p:cond delay="0"/>
                                          </p:stCondLst>
                                        </p:cTn>
                                        <p:tgtEl>
                                          <p:spTgt spid="55"/>
                                        </p:tgtEl>
                                        <p:attrNameLst>
                                          <p:attrName>style.visibility</p:attrName>
                                        </p:attrNameLst>
                                      </p:cBhvr>
                                      <p:to>
                                        <p:strVal val="visible"/>
                                      </p:to>
                                    </p:set>
                                  </p:childTnLst>
                                </p:cTn>
                              </p:par>
                              <p:par>
                                <p:cTn id="110" presetID="10" presetClass="entr" presetSubtype="0" fill="hold" nodeType="withEffect">
                                  <p:stCondLst>
                                    <p:cond delay="500"/>
                                  </p:stCondLst>
                                  <p:childTnLst>
                                    <p:set>
                                      <p:cBhvr>
                                        <p:cTn id="111" dur="1" fill="hold">
                                          <p:stCondLst>
                                            <p:cond delay="0"/>
                                          </p:stCondLst>
                                        </p:cTn>
                                        <p:tgtEl>
                                          <p:spTgt spid="86"/>
                                        </p:tgtEl>
                                        <p:attrNameLst>
                                          <p:attrName>style.visibility</p:attrName>
                                        </p:attrNameLst>
                                      </p:cBhvr>
                                      <p:to>
                                        <p:strVal val="visible"/>
                                      </p:to>
                                    </p:set>
                                    <p:animEffect transition="in" filter="fade">
                                      <p:cBhvr>
                                        <p:cTn id="112" dur="500"/>
                                        <p:tgtEl>
                                          <p:spTgt spid="86"/>
                                        </p:tgtEl>
                                      </p:cBhvr>
                                    </p:animEffect>
                                  </p:childTnLst>
                                </p:cTn>
                              </p:par>
                              <p:par>
                                <p:cTn id="113" presetID="10" presetClass="entr" presetSubtype="0" fill="hold" nodeType="withEffect">
                                  <p:stCondLst>
                                    <p:cond delay="500"/>
                                  </p:stCondLst>
                                  <p:childTnLst>
                                    <p:set>
                                      <p:cBhvr>
                                        <p:cTn id="114" dur="1" fill="hold">
                                          <p:stCondLst>
                                            <p:cond delay="0"/>
                                          </p:stCondLst>
                                        </p:cTn>
                                        <p:tgtEl>
                                          <p:spTgt spid="82"/>
                                        </p:tgtEl>
                                        <p:attrNameLst>
                                          <p:attrName>style.visibility</p:attrName>
                                        </p:attrNameLst>
                                      </p:cBhvr>
                                      <p:to>
                                        <p:strVal val="visible"/>
                                      </p:to>
                                    </p:set>
                                    <p:animEffect transition="in" filter="fade">
                                      <p:cBhvr>
                                        <p:cTn id="115" dur="500"/>
                                        <p:tgtEl>
                                          <p:spTgt spid="82"/>
                                        </p:tgtEl>
                                      </p:cBhvr>
                                    </p:animEffect>
                                  </p:childTnLst>
                                </p:cTn>
                              </p:par>
                            </p:childTnLst>
                          </p:cTn>
                        </p:par>
                        <p:par>
                          <p:cTn id="116" fill="hold">
                            <p:stCondLst>
                              <p:cond delay="3500"/>
                            </p:stCondLst>
                            <p:childTnLst>
                              <p:par>
                                <p:cTn id="117" presetID="1" presetClass="entr" presetSubtype="0" fill="hold" grpId="0" nodeType="afterEffect">
                                  <p:stCondLst>
                                    <p:cond delay="500"/>
                                  </p:stCondLst>
                                  <p:childTnLst>
                                    <p:set>
                                      <p:cBhvr>
                                        <p:cTn id="118" dur="1" fill="hold">
                                          <p:stCondLst>
                                            <p:cond delay="0"/>
                                          </p:stCondLst>
                                        </p:cTn>
                                        <p:tgtEl>
                                          <p:spTgt spid="58"/>
                                        </p:tgtEl>
                                        <p:attrNameLst>
                                          <p:attrName>style.visibility</p:attrName>
                                        </p:attrNameLst>
                                      </p:cBhvr>
                                      <p:to>
                                        <p:strVal val="visible"/>
                                      </p:to>
                                    </p:set>
                                  </p:childTnLst>
                                </p:cTn>
                              </p:par>
                              <p:par>
                                <p:cTn id="119" presetID="10" presetClass="entr" presetSubtype="0" fill="hold" nodeType="withEffect">
                                  <p:stCondLst>
                                    <p:cond delay="500"/>
                                  </p:stCondLst>
                                  <p:childTnLst>
                                    <p:set>
                                      <p:cBhvr>
                                        <p:cTn id="120" dur="1" fill="hold">
                                          <p:stCondLst>
                                            <p:cond delay="0"/>
                                          </p:stCondLst>
                                        </p:cTn>
                                        <p:tgtEl>
                                          <p:spTgt spid="88"/>
                                        </p:tgtEl>
                                        <p:attrNameLst>
                                          <p:attrName>style.visibility</p:attrName>
                                        </p:attrNameLst>
                                      </p:cBhvr>
                                      <p:to>
                                        <p:strVal val="visible"/>
                                      </p:to>
                                    </p:set>
                                    <p:animEffect transition="in" filter="fade">
                                      <p:cBhvr>
                                        <p:cTn id="121" dur="500"/>
                                        <p:tgtEl>
                                          <p:spTgt spid="88"/>
                                        </p:tgtEl>
                                      </p:cBhvr>
                                    </p:animEffect>
                                  </p:childTnLst>
                                </p:cTn>
                              </p:par>
                              <p:par>
                                <p:cTn id="122" presetID="10" presetClass="entr" presetSubtype="0" fill="hold" nodeType="withEffect">
                                  <p:stCondLst>
                                    <p:cond delay="500"/>
                                  </p:stCondLst>
                                  <p:childTnLst>
                                    <p:set>
                                      <p:cBhvr>
                                        <p:cTn id="123" dur="1" fill="hold">
                                          <p:stCondLst>
                                            <p:cond delay="0"/>
                                          </p:stCondLst>
                                        </p:cTn>
                                        <p:tgtEl>
                                          <p:spTgt spid="95"/>
                                        </p:tgtEl>
                                        <p:attrNameLst>
                                          <p:attrName>style.visibility</p:attrName>
                                        </p:attrNameLst>
                                      </p:cBhvr>
                                      <p:to>
                                        <p:strVal val="visible"/>
                                      </p:to>
                                    </p:set>
                                    <p:animEffect transition="in" filter="fade">
                                      <p:cBhvr>
                                        <p:cTn id="124" dur="500"/>
                                        <p:tgtEl>
                                          <p:spTgt spid="95"/>
                                        </p:tgtEl>
                                      </p:cBhvr>
                                    </p:animEffect>
                                  </p:childTnLst>
                                </p:cTn>
                              </p:par>
                            </p:childTnLst>
                          </p:cTn>
                        </p:par>
                        <p:par>
                          <p:cTn id="125" fill="hold">
                            <p:stCondLst>
                              <p:cond delay="4500"/>
                            </p:stCondLst>
                            <p:childTnLst>
                              <p:par>
                                <p:cTn id="126" presetID="1" presetClass="entr" presetSubtype="0" fill="hold" grpId="0" nodeType="afterEffect">
                                  <p:stCondLst>
                                    <p:cond delay="500"/>
                                  </p:stCondLst>
                                  <p:childTnLst>
                                    <p:set>
                                      <p:cBhvr>
                                        <p:cTn id="127" dur="1" fill="hold">
                                          <p:stCondLst>
                                            <p:cond delay="0"/>
                                          </p:stCondLst>
                                        </p:cTn>
                                        <p:tgtEl>
                                          <p:spTgt spid="61"/>
                                        </p:tgtEl>
                                        <p:attrNameLst>
                                          <p:attrName>style.visibility</p:attrName>
                                        </p:attrNameLst>
                                      </p:cBhvr>
                                      <p:to>
                                        <p:strVal val="visible"/>
                                      </p:to>
                                    </p:set>
                                  </p:childTnLst>
                                </p:cTn>
                              </p:par>
                              <p:par>
                                <p:cTn id="128" presetID="10" presetClass="entr" presetSubtype="0" fill="hold" nodeType="withEffect">
                                  <p:stCondLst>
                                    <p:cond delay="500"/>
                                  </p:stCondLst>
                                  <p:childTnLst>
                                    <p:set>
                                      <p:cBhvr>
                                        <p:cTn id="129" dur="1" fill="hold">
                                          <p:stCondLst>
                                            <p:cond delay="0"/>
                                          </p:stCondLst>
                                        </p:cTn>
                                        <p:tgtEl>
                                          <p:spTgt spid="89"/>
                                        </p:tgtEl>
                                        <p:attrNameLst>
                                          <p:attrName>style.visibility</p:attrName>
                                        </p:attrNameLst>
                                      </p:cBhvr>
                                      <p:to>
                                        <p:strVal val="visible"/>
                                      </p:to>
                                    </p:set>
                                    <p:animEffect transition="in" filter="fade">
                                      <p:cBhvr>
                                        <p:cTn id="130" dur="500"/>
                                        <p:tgtEl>
                                          <p:spTgt spid="89"/>
                                        </p:tgtEl>
                                      </p:cBhvr>
                                    </p:animEffect>
                                  </p:childTnLst>
                                </p:cTn>
                              </p:par>
                              <p:par>
                                <p:cTn id="131" presetID="10" presetClass="entr" presetSubtype="0" fill="hold" nodeType="withEffect">
                                  <p:stCondLst>
                                    <p:cond delay="500"/>
                                  </p:stCondLst>
                                  <p:childTnLst>
                                    <p:set>
                                      <p:cBhvr>
                                        <p:cTn id="132" dur="1" fill="hold">
                                          <p:stCondLst>
                                            <p:cond delay="0"/>
                                          </p:stCondLst>
                                        </p:cTn>
                                        <p:tgtEl>
                                          <p:spTgt spid="90"/>
                                        </p:tgtEl>
                                        <p:attrNameLst>
                                          <p:attrName>style.visibility</p:attrName>
                                        </p:attrNameLst>
                                      </p:cBhvr>
                                      <p:to>
                                        <p:strVal val="visible"/>
                                      </p:to>
                                    </p:set>
                                    <p:animEffect transition="in" filter="fade">
                                      <p:cBhvr>
                                        <p:cTn id="133"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P spid="12" grpId="0"/>
      <p:bldP spid="13" grpId="0" animBg="1"/>
      <p:bldP spid="13" grpId="1" animBg="1"/>
      <p:bldP spid="14" grpId="0"/>
      <p:bldP spid="15" grpId="0" animBg="1"/>
      <p:bldP spid="16" grpId="0"/>
      <p:bldP spid="28" grpId="0" animBg="1"/>
      <p:bldP spid="32" grpId="0"/>
      <p:bldP spid="33" grpId="0" animBg="1"/>
      <p:bldP spid="33" grpId="1" animBg="1"/>
      <p:bldP spid="34" grpId="0"/>
      <p:bldP spid="35" grpId="0" animBg="1"/>
      <p:bldP spid="36" grpId="0"/>
      <p:bldP spid="7" grpId="0" animBg="1"/>
      <p:bldP spid="49" grpId="0" animBg="1"/>
      <p:bldP spid="52" grpId="0" animBg="1"/>
      <p:bldP spid="55" grpId="0" animBg="1"/>
      <p:bldP spid="58" grpId="0" animBg="1"/>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19</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28609"/>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Cybersecurity</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 We will keep you covered.</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118919"/>
            <a:ext cx="5417982" cy="1733808"/>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O365 Email protection</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User protection</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Hybrid cloud</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Network defense</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Vulnerability testing</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231154"/>
            <a:ext cx="3674878" cy="2853858"/>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Endpoint Protection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(Cloud) Datacenter Protection</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Cloud App Security O365</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TippingPoint IIoT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Tenable Nessus</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Tenable.IO</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Tenable IIoT (former Indegy)</a:t>
            </a: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458201" y="1882370"/>
            <a:ext cx="3733800" cy="409984"/>
            <a:chOff x="8405324" y="4955589"/>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093841"/>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4955589"/>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20" y="4632308"/>
            <a:ext cx="2211572" cy="409984"/>
            <a:chOff x="8405344" y="5499414"/>
            <a:chExt cx="2208562" cy="423783"/>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302" y="458275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65218" y="5499414"/>
              <a:ext cx="1266719" cy="423783"/>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grpSp>
        <p:nvGrpSpPr>
          <p:cNvPr id="28" name="Groep 27">
            <a:extLst>
              <a:ext uri="{FF2B5EF4-FFF2-40B4-BE49-F238E27FC236}">
                <a16:creationId xmlns:a16="http://schemas.microsoft.com/office/drawing/2014/main" id="{B959A70A-4BCD-4A3C-A8E7-B07CA9894384}"/>
              </a:ext>
            </a:extLst>
          </p:cNvPr>
          <p:cNvGrpSpPr/>
          <p:nvPr/>
        </p:nvGrpSpPr>
        <p:grpSpPr>
          <a:xfrm>
            <a:off x="5935717" y="5154984"/>
            <a:ext cx="6256281" cy="1137804"/>
            <a:chOff x="5935717" y="5154984"/>
            <a:chExt cx="6256281" cy="1137804"/>
          </a:xfrm>
        </p:grpSpPr>
        <p:sp>
          <p:nvSpPr>
            <p:cNvPr id="34" name="Freeform: Shape 9">
              <a:extLst>
                <a:ext uri="{FF2B5EF4-FFF2-40B4-BE49-F238E27FC236}">
                  <a16:creationId xmlns:a16="http://schemas.microsoft.com/office/drawing/2014/main" id="{BB3E20FF-A452-4D42-B764-C95D56CFD9FF}"/>
                </a:ext>
              </a:extLst>
            </p:cNvPr>
            <p:cNvSpPr/>
            <p:nvPr/>
          </p:nvSpPr>
          <p:spPr>
            <a:xfrm rot="16200000">
              <a:off x="8494956" y="2595745"/>
              <a:ext cx="1137804" cy="6256281"/>
            </a:xfrm>
            <a:prstGeom prst="round2SameRect">
              <a:avLst>
                <a:gd name="adj1" fmla="val 50000"/>
                <a:gd name="adj2" fmla="val 0"/>
              </a:avLst>
            </a:prstGeom>
            <a:solidFill>
              <a:srgbClr val="922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pic>
          <p:nvPicPr>
            <p:cNvPr id="6" name="Afbeelding 5" descr="Afbeelding met tekening&#10;&#10;Automatisch gegenereerde beschrijving">
              <a:extLst>
                <a:ext uri="{FF2B5EF4-FFF2-40B4-BE49-F238E27FC236}">
                  <a16:creationId xmlns:a16="http://schemas.microsoft.com/office/drawing/2014/main" id="{CD5A0700-35E8-42FB-B71A-5E084BDE7FD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63858" y="5348079"/>
              <a:ext cx="1503224" cy="751612"/>
            </a:xfrm>
            <a:prstGeom prst="rect">
              <a:avLst/>
            </a:prstGeom>
          </p:spPr>
        </p:pic>
        <p:pic>
          <p:nvPicPr>
            <p:cNvPr id="27" name="Afbeelding 26" descr="Afbeelding met tekening&#10;&#10;Automatisch gegenereerde beschrijving">
              <a:extLst>
                <a:ext uri="{FF2B5EF4-FFF2-40B4-BE49-F238E27FC236}">
                  <a16:creationId xmlns:a16="http://schemas.microsoft.com/office/drawing/2014/main" id="{11F023B8-A3B4-4FA6-BC8A-5401107ABB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7323" y="5509217"/>
              <a:ext cx="1930878" cy="429336"/>
            </a:xfrm>
            <a:prstGeom prst="rect">
              <a:avLst/>
            </a:prstGeom>
          </p:spPr>
        </p:pic>
      </p:grpSp>
    </p:spTree>
    <p:extLst>
      <p:ext uri="{BB962C8B-B14F-4D97-AF65-F5344CB8AC3E}">
        <p14:creationId xmlns:p14="http://schemas.microsoft.com/office/powerpoint/2010/main" val="243090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2000"/>
                            </p:stCondLst>
                            <p:childTnLst>
                              <p:par>
                                <p:cTn id="17" presetID="1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p:tgtEl>
                                          <p:spTgt spid="17"/>
                                        </p:tgtEl>
                                        <p:attrNameLst>
                                          <p:attrName>ppt_x</p:attrName>
                                        </p:attrNameLst>
                                      </p:cBhvr>
                                      <p:tavLst>
                                        <p:tav tm="0">
                                          <p:val>
                                            <p:strVal val="#ppt_x-#ppt_w*1.125000"/>
                                          </p:val>
                                        </p:tav>
                                        <p:tav tm="100000">
                                          <p:val>
                                            <p:strVal val="#ppt_x"/>
                                          </p:val>
                                        </p:tav>
                                      </p:tavLst>
                                    </p:anim>
                                    <p:animEffect transition="in" filter="wipe(right)">
                                      <p:cBhvr>
                                        <p:cTn id="20" dur="1000"/>
                                        <p:tgtEl>
                                          <p:spTgt spid="17"/>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4000"/>
                            </p:stCondLst>
                            <p:childTnLst>
                              <p:par>
                                <p:cTn id="25" presetID="1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p:tgtEl>
                                          <p:spTgt spid="12"/>
                                        </p:tgtEl>
                                        <p:attrNameLst>
                                          <p:attrName>ppt_x</p:attrName>
                                        </p:attrNameLst>
                                      </p:cBhvr>
                                      <p:tavLst>
                                        <p:tav tm="0">
                                          <p:val>
                                            <p:strVal val="#ppt_x+#ppt_w*1.125000"/>
                                          </p:val>
                                        </p:tav>
                                        <p:tav tm="100000">
                                          <p:val>
                                            <p:strVal val="#ppt_x"/>
                                          </p:val>
                                        </p:tav>
                                      </p:tavLst>
                                    </p:anim>
                                    <p:animEffect transition="in" filter="wipe(left)">
                                      <p:cBhvr>
                                        <p:cTn id="28" dur="1000"/>
                                        <p:tgtEl>
                                          <p:spTgt spid="12"/>
                                        </p:tgtEl>
                                      </p:cBhvr>
                                    </p:animEffect>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10" presetClass="entr" presetSubtype="0" fill="hold" nodeType="afterEffect">
                                  <p:stCondLst>
                                    <p:cond delay="5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27">
            <a:extLst>
              <a:ext uri="{FF2B5EF4-FFF2-40B4-BE49-F238E27FC236}">
                <a16:creationId xmlns:a16="http://schemas.microsoft.com/office/drawing/2014/main" id="{3FE4CB27-23EA-4042-B2E2-3546515346F0}"/>
              </a:ext>
            </a:extLst>
          </p:cNvPr>
          <p:cNvSpPr/>
          <p:nvPr/>
        </p:nvSpPr>
        <p:spPr>
          <a:xfrm rot="10800000">
            <a:off x="4821927" y="0"/>
            <a:ext cx="2412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7">
            <a:extLst>
              <a:ext uri="{FF2B5EF4-FFF2-40B4-BE49-F238E27FC236}">
                <a16:creationId xmlns:a16="http://schemas.microsoft.com/office/drawing/2014/main" id="{05DFBC1F-FC70-404A-A364-AA3D20AD704A}"/>
              </a:ext>
            </a:extLst>
          </p:cNvPr>
          <p:cNvSpPr/>
          <p:nvPr/>
        </p:nvSpPr>
        <p:spPr>
          <a:xfrm rot="10800000">
            <a:off x="-2188" y="-1"/>
            <a:ext cx="2412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7">
            <a:extLst>
              <a:ext uri="{FF2B5EF4-FFF2-40B4-BE49-F238E27FC236}">
                <a16:creationId xmlns:a16="http://schemas.microsoft.com/office/drawing/2014/main" id="{4A45DC9D-D01D-E045-B772-294BEE2BA7AD}"/>
              </a:ext>
            </a:extLst>
          </p:cNvPr>
          <p:cNvSpPr/>
          <p:nvPr/>
        </p:nvSpPr>
        <p:spPr>
          <a:xfrm>
            <a:off x="7231595" y="-1"/>
            <a:ext cx="2412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Freeform 27">
            <a:extLst>
              <a:ext uri="{FF2B5EF4-FFF2-40B4-BE49-F238E27FC236}">
                <a16:creationId xmlns:a16="http://schemas.microsoft.com/office/drawing/2014/main" id="{4EE122B0-7FDD-DE43-B3B6-FF726A7456BC}"/>
              </a:ext>
            </a:extLst>
          </p:cNvPr>
          <p:cNvSpPr/>
          <p:nvPr/>
        </p:nvSpPr>
        <p:spPr>
          <a:xfrm>
            <a:off x="2409802" y="0"/>
            <a:ext cx="2412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ounded Rectangle 78">
            <a:extLst>
              <a:ext uri="{FF2B5EF4-FFF2-40B4-BE49-F238E27FC236}">
                <a16:creationId xmlns:a16="http://schemas.microsoft.com/office/drawing/2014/main" id="{490CBF55-0EF4-4C2B-BE9D-83FE25FDEFDF}"/>
              </a:ext>
            </a:extLst>
          </p:cNvPr>
          <p:cNvSpPr/>
          <p:nvPr/>
        </p:nvSpPr>
        <p:spPr>
          <a:xfrm>
            <a:off x="200041" y="4413870"/>
            <a:ext cx="1792965" cy="248603"/>
          </a:xfrm>
          <a:prstGeom prst="roundRect">
            <a:avLst>
              <a:gd name="adj" fmla="val 3105"/>
            </a:avLst>
          </a:prstGeom>
          <a:noFill/>
        </p:spPr>
        <p:txBody>
          <a:bodyPr wrap="square" lIns="0" tIns="0" rIns="0" bIns="0">
            <a:spAutoFit/>
          </a:bodyPr>
          <a:lstStyle/>
          <a:p>
            <a:pPr>
              <a:lnSpc>
                <a:spcPct val="80000"/>
              </a:lnSpc>
            </a:pPr>
            <a:r>
              <a:rPr lang="en-US" sz="2000" b="1">
                <a:solidFill>
                  <a:schemeClr val="bg1"/>
                </a:solidFill>
                <a:latin typeface="Bahnschrift SemiBold Condensed" panose="020B0502040204020203" pitchFamily="34" charset="0"/>
                <a:cs typeface="Poppins" panose="00000500000000000000" pitchFamily="2" charset="0"/>
              </a:rPr>
              <a:t>Mission</a:t>
            </a:r>
            <a:endParaRPr lang="en-US" sz="2000" b="1">
              <a:solidFill>
                <a:schemeClr val="bg1"/>
              </a:solidFill>
              <a:latin typeface="Bahnschrift SemiBold Condensed" panose="020B0502040204020203" pitchFamily="34" charset="0"/>
            </a:endParaRPr>
          </a:p>
        </p:txBody>
      </p:sp>
      <p:sp>
        <p:nvSpPr>
          <p:cNvPr id="11" name="Rectangle 79">
            <a:extLst>
              <a:ext uri="{FF2B5EF4-FFF2-40B4-BE49-F238E27FC236}">
                <a16:creationId xmlns:a16="http://schemas.microsoft.com/office/drawing/2014/main" id="{9E5A121A-6F8B-4BFC-8EC3-827141AE873D}"/>
              </a:ext>
            </a:extLst>
          </p:cNvPr>
          <p:cNvSpPr/>
          <p:nvPr/>
        </p:nvSpPr>
        <p:spPr>
          <a:xfrm>
            <a:off x="200042" y="4819090"/>
            <a:ext cx="2106420" cy="778611"/>
          </a:xfrm>
          <a:prstGeom prst="rect">
            <a:avLst/>
          </a:prstGeom>
        </p:spPr>
        <p:txBody>
          <a:bodyPr wrap="square" lIns="0" tIns="0" rIns="0" bIns="0">
            <a:spAutoFit/>
          </a:bodyPr>
          <a:lstStyle/>
          <a:p>
            <a:pPr>
              <a:lnSpc>
                <a:spcPct val="130000"/>
              </a:lnSpc>
            </a:pPr>
            <a:r>
              <a:rPr lang="en-US" sz="1000">
                <a:solidFill>
                  <a:schemeClr val="tx2">
                    <a:lumMod val="20000"/>
                    <a:lumOff val="80000"/>
                  </a:schemeClr>
                </a:solidFill>
                <a:latin typeface="Century Gothic" panose="020B0502020202020204" pitchFamily="34" charset="0"/>
                <a:ea typeface="Roboto Light" panose="02000000000000000000" pitchFamily="2" charset="0"/>
                <a:cs typeface="Open Sans" panose="020B0606030504020204" pitchFamily="34" charset="0"/>
              </a:rPr>
              <a:t>With over 20 Years of experience as IT Infrastructure and mobility specialists we have a clear mission ahead of us.</a:t>
            </a:r>
          </a:p>
        </p:txBody>
      </p:sp>
      <p:sp>
        <p:nvSpPr>
          <p:cNvPr id="15" name="Rectangle: Rounded Corners 14">
            <a:extLst>
              <a:ext uri="{FF2B5EF4-FFF2-40B4-BE49-F238E27FC236}">
                <a16:creationId xmlns:a16="http://schemas.microsoft.com/office/drawing/2014/main" id="{48DF9F30-9111-4B75-81E5-8DE0D14B4778}"/>
              </a:ext>
            </a:extLst>
          </p:cNvPr>
          <p:cNvSpPr/>
          <p:nvPr/>
        </p:nvSpPr>
        <p:spPr>
          <a:xfrm>
            <a:off x="200041" y="4088348"/>
            <a:ext cx="497219" cy="855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sp>
        <p:nvSpPr>
          <p:cNvPr id="19" name="Rectangle: Rounded Corners 18">
            <a:extLst>
              <a:ext uri="{FF2B5EF4-FFF2-40B4-BE49-F238E27FC236}">
                <a16:creationId xmlns:a16="http://schemas.microsoft.com/office/drawing/2014/main" id="{F569DDCD-B52E-4A66-9978-7BAC658157EA}"/>
              </a:ext>
            </a:extLst>
          </p:cNvPr>
          <p:cNvSpPr/>
          <p:nvPr/>
        </p:nvSpPr>
        <p:spPr>
          <a:xfrm>
            <a:off x="161080" y="2534030"/>
            <a:ext cx="1668085" cy="894969"/>
          </a:xfrm>
          <a:prstGeom prst="roundRect">
            <a:avLst>
              <a:gd name="adj" fmla="val 3105"/>
            </a:avLst>
          </a:prstGeom>
          <a:noFill/>
        </p:spPr>
        <p:txBody>
          <a:bodyPr wrap="square" lIns="0" tIns="0" rIns="0" bIns="0">
            <a:spAutoFit/>
          </a:bodyPr>
          <a:lstStyle/>
          <a:p>
            <a:pPr>
              <a:lnSpc>
                <a:spcPct val="80000"/>
              </a:lnSpc>
            </a:pPr>
            <a:r>
              <a:rPr lang="en-US" sz="7200" b="1">
                <a:solidFill>
                  <a:schemeClr val="bg1"/>
                </a:solidFill>
                <a:latin typeface="Bahnschrift SemiBold Condensed" panose="020B0502040204020203" pitchFamily="34" charset="0"/>
                <a:cs typeface="Poppins" panose="00000500000000000000" pitchFamily="2" charset="0"/>
              </a:rPr>
              <a:t>01</a:t>
            </a:r>
          </a:p>
        </p:txBody>
      </p:sp>
      <p:sp>
        <p:nvSpPr>
          <p:cNvPr id="21" name="Rounded Rectangle 78">
            <a:extLst>
              <a:ext uri="{FF2B5EF4-FFF2-40B4-BE49-F238E27FC236}">
                <a16:creationId xmlns:a16="http://schemas.microsoft.com/office/drawing/2014/main" id="{7F62A31A-2454-4AF0-B742-52677E737848}"/>
              </a:ext>
            </a:extLst>
          </p:cNvPr>
          <p:cNvSpPr/>
          <p:nvPr/>
        </p:nvSpPr>
        <p:spPr>
          <a:xfrm>
            <a:off x="2590139" y="4456628"/>
            <a:ext cx="2093052" cy="248603"/>
          </a:xfrm>
          <a:prstGeom prst="roundRect">
            <a:avLst>
              <a:gd name="adj" fmla="val 3105"/>
            </a:avLst>
          </a:prstGeom>
          <a:noFill/>
        </p:spPr>
        <p:txBody>
          <a:bodyPr wrap="square" lIns="0" tIns="0" rIns="0" bIns="0">
            <a:spAutoFit/>
          </a:bodyPr>
          <a:lstStyle/>
          <a:p>
            <a:pPr>
              <a:lnSpc>
                <a:spcPct val="80000"/>
              </a:lnSpc>
            </a:pPr>
            <a:r>
              <a:rPr lang="en-US" sz="2000" b="1">
                <a:solidFill>
                  <a:schemeClr val="bg1"/>
                </a:solidFill>
                <a:latin typeface="Bahnschrift SemiBold Condensed" panose="020B0502040204020203" pitchFamily="34" charset="0"/>
                <a:cs typeface="Poppins" panose="00000500000000000000" pitchFamily="2" charset="0"/>
              </a:rPr>
              <a:t>Goal</a:t>
            </a:r>
          </a:p>
        </p:txBody>
      </p:sp>
      <p:sp>
        <p:nvSpPr>
          <p:cNvPr id="22" name="Rectangle 79">
            <a:extLst>
              <a:ext uri="{FF2B5EF4-FFF2-40B4-BE49-F238E27FC236}">
                <a16:creationId xmlns:a16="http://schemas.microsoft.com/office/drawing/2014/main" id="{99C86AC7-A3C7-4BBA-8F9B-A2D6061ED4AB}"/>
              </a:ext>
            </a:extLst>
          </p:cNvPr>
          <p:cNvSpPr/>
          <p:nvPr/>
        </p:nvSpPr>
        <p:spPr>
          <a:xfrm>
            <a:off x="2590137" y="4857932"/>
            <a:ext cx="2093051" cy="578556"/>
          </a:xfrm>
          <a:prstGeom prst="rect">
            <a:avLst/>
          </a:prstGeom>
        </p:spPr>
        <p:txBody>
          <a:bodyPr wrap="square" lIns="0" tIns="0" rIns="0" bIns="0">
            <a:spAutoFit/>
          </a:bodyPr>
          <a:lstStyle/>
          <a:p>
            <a:pPr>
              <a:lnSpc>
                <a:spcPct val="130000"/>
              </a:lnSpc>
            </a:pPr>
            <a:r>
              <a:rPr lang="en-US" sz="1000">
                <a:latin typeface="Century Gothic" panose="020B0502020202020204" pitchFamily="34" charset="0"/>
                <a:ea typeface="Roboto Light" panose="02000000000000000000" pitchFamily="2" charset="0"/>
                <a:cs typeface="Open Sans" panose="020B0606030504020204" pitchFamily="34" charset="0"/>
              </a:rPr>
              <a:t>Our journey will not be a straight path, but guided by our mission, be a road to success.</a:t>
            </a:r>
          </a:p>
        </p:txBody>
      </p:sp>
      <p:sp>
        <p:nvSpPr>
          <p:cNvPr id="23" name="Rectangle: Rounded Corners 22">
            <a:extLst>
              <a:ext uri="{FF2B5EF4-FFF2-40B4-BE49-F238E27FC236}">
                <a16:creationId xmlns:a16="http://schemas.microsoft.com/office/drawing/2014/main" id="{23DE452B-B005-4ADA-B262-3F22C3298777}"/>
              </a:ext>
            </a:extLst>
          </p:cNvPr>
          <p:cNvSpPr/>
          <p:nvPr/>
        </p:nvSpPr>
        <p:spPr>
          <a:xfrm>
            <a:off x="2584209" y="4131106"/>
            <a:ext cx="418115" cy="855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24" name="Rectangle: Rounded Corners 23">
            <a:extLst>
              <a:ext uri="{FF2B5EF4-FFF2-40B4-BE49-F238E27FC236}">
                <a16:creationId xmlns:a16="http://schemas.microsoft.com/office/drawing/2014/main" id="{5DADDF44-5CEE-498D-BF2E-EBE4F4F80E3D}"/>
              </a:ext>
            </a:extLst>
          </p:cNvPr>
          <p:cNvSpPr/>
          <p:nvPr/>
        </p:nvSpPr>
        <p:spPr>
          <a:xfrm>
            <a:off x="2584209" y="2534031"/>
            <a:ext cx="1402704" cy="894969"/>
          </a:xfrm>
          <a:prstGeom prst="roundRect">
            <a:avLst>
              <a:gd name="adj" fmla="val 3105"/>
            </a:avLst>
          </a:prstGeom>
          <a:noFill/>
        </p:spPr>
        <p:txBody>
          <a:bodyPr wrap="square" lIns="0" tIns="0" rIns="0" bIns="0">
            <a:spAutoFit/>
          </a:bodyPr>
          <a:lstStyle/>
          <a:p>
            <a:pPr>
              <a:lnSpc>
                <a:spcPct val="80000"/>
              </a:lnSpc>
            </a:pPr>
            <a:r>
              <a:rPr lang="en-US" sz="7200" b="1">
                <a:solidFill>
                  <a:schemeClr val="bg1"/>
                </a:solidFill>
                <a:latin typeface="Bahnschrift SemiBold Condensed" panose="020B0502040204020203" pitchFamily="34" charset="0"/>
                <a:cs typeface="Poppins" panose="00000500000000000000" pitchFamily="2" charset="0"/>
              </a:rPr>
              <a:t>02</a:t>
            </a:r>
          </a:p>
        </p:txBody>
      </p:sp>
      <p:sp>
        <p:nvSpPr>
          <p:cNvPr id="25" name="Rounded Rectangle 78">
            <a:extLst>
              <a:ext uri="{FF2B5EF4-FFF2-40B4-BE49-F238E27FC236}">
                <a16:creationId xmlns:a16="http://schemas.microsoft.com/office/drawing/2014/main" id="{4A07D07A-8C18-4EB3-AF78-C632332B2B7B}"/>
              </a:ext>
            </a:extLst>
          </p:cNvPr>
          <p:cNvSpPr/>
          <p:nvPr/>
        </p:nvSpPr>
        <p:spPr>
          <a:xfrm>
            <a:off x="5002167" y="4452851"/>
            <a:ext cx="2153620" cy="248603"/>
          </a:xfrm>
          <a:prstGeom prst="roundRect">
            <a:avLst>
              <a:gd name="adj" fmla="val 3105"/>
            </a:avLst>
          </a:prstGeom>
          <a:noFill/>
        </p:spPr>
        <p:txBody>
          <a:bodyPr wrap="square" lIns="0" tIns="0" rIns="0" bIns="0">
            <a:spAutoFit/>
          </a:bodyPr>
          <a:lstStyle/>
          <a:p>
            <a:pPr>
              <a:lnSpc>
                <a:spcPct val="80000"/>
              </a:lnSpc>
            </a:pPr>
            <a:r>
              <a:rPr lang="en-US" sz="2000" b="1">
                <a:solidFill>
                  <a:schemeClr val="bg1"/>
                </a:solidFill>
                <a:latin typeface="Bahnschrift SemiBold Condensed" panose="020B0502040204020203" pitchFamily="34" charset="0"/>
                <a:cs typeface="Poppins" panose="00000500000000000000" pitchFamily="2" charset="0"/>
              </a:rPr>
              <a:t>Organization</a:t>
            </a:r>
          </a:p>
        </p:txBody>
      </p:sp>
      <p:sp>
        <p:nvSpPr>
          <p:cNvPr id="26" name="Rectangle 79">
            <a:extLst>
              <a:ext uri="{FF2B5EF4-FFF2-40B4-BE49-F238E27FC236}">
                <a16:creationId xmlns:a16="http://schemas.microsoft.com/office/drawing/2014/main" id="{FA83F3E5-5689-446F-B157-BD01292D1345}"/>
              </a:ext>
            </a:extLst>
          </p:cNvPr>
          <p:cNvSpPr/>
          <p:nvPr/>
        </p:nvSpPr>
        <p:spPr>
          <a:xfrm>
            <a:off x="5002169" y="4849324"/>
            <a:ext cx="2128416" cy="778611"/>
          </a:xfrm>
          <a:prstGeom prst="rect">
            <a:avLst/>
          </a:prstGeom>
        </p:spPr>
        <p:txBody>
          <a:bodyPr wrap="square" lIns="0" tIns="0" rIns="0" bIns="0">
            <a:spAutoFit/>
          </a:bodyPr>
          <a:lstStyle/>
          <a:p>
            <a:pPr>
              <a:lnSpc>
                <a:spcPct val="130000"/>
              </a:lnSpc>
            </a:pPr>
            <a:r>
              <a:rPr lang="en-US" sz="1000">
                <a:solidFill>
                  <a:schemeClr val="tx2">
                    <a:lumMod val="20000"/>
                    <a:lumOff val="80000"/>
                  </a:schemeClr>
                </a:solidFill>
                <a:latin typeface="Century Gothic" panose="020B0502020202020204" pitchFamily="34" charset="0"/>
                <a:ea typeface="Roboto Light" panose="02000000000000000000" pitchFamily="2" charset="0"/>
                <a:cs typeface="Open Sans" panose="020B0606030504020204" pitchFamily="34" charset="0"/>
              </a:rPr>
              <a:t>We have optimized our company structure in extension of our self-organized teams to fulfill our operational excellence promise.</a:t>
            </a:r>
          </a:p>
        </p:txBody>
      </p:sp>
      <p:sp>
        <p:nvSpPr>
          <p:cNvPr id="27" name="Rectangle: Rounded Corners 26">
            <a:extLst>
              <a:ext uri="{FF2B5EF4-FFF2-40B4-BE49-F238E27FC236}">
                <a16:creationId xmlns:a16="http://schemas.microsoft.com/office/drawing/2014/main" id="{418C05A0-7D2B-4775-B191-28D54F7FFC4A}"/>
              </a:ext>
            </a:extLst>
          </p:cNvPr>
          <p:cNvSpPr/>
          <p:nvPr/>
        </p:nvSpPr>
        <p:spPr>
          <a:xfrm>
            <a:off x="4996238" y="4127329"/>
            <a:ext cx="492532" cy="855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32" name="Rectangle: Rounded Corners 31">
            <a:extLst>
              <a:ext uri="{FF2B5EF4-FFF2-40B4-BE49-F238E27FC236}">
                <a16:creationId xmlns:a16="http://schemas.microsoft.com/office/drawing/2014/main" id="{C867694D-D415-440E-A1C2-24A6C5B35E71}"/>
              </a:ext>
            </a:extLst>
          </p:cNvPr>
          <p:cNvSpPr/>
          <p:nvPr/>
        </p:nvSpPr>
        <p:spPr>
          <a:xfrm>
            <a:off x="4979017" y="2534030"/>
            <a:ext cx="1652358" cy="894969"/>
          </a:xfrm>
          <a:prstGeom prst="roundRect">
            <a:avLst>
              <a:gd name="adj" fmla="val 3105"/>
            </a:avLst>
          </a:prstGeom>
          <a:noFill/>
        </p:spPr>
        <p:txBody>
          <a:bodyPr wrap="square" lIns="0" tIns="0" rIns="0" bIns="0">
            <a:spAutoFit/>
          </a:bodyPr>
          <a:lstStyle/>
          <a:p>
            <a:pPr>
              <a:lnSpc>
                <a:spcPct val="80000"/>
              </a:lnSpc>
            </a:pPr>
            <a:r>
              <a:rPr lang="en-US" sz="7200" b="1">
                <a:solidFill>
                  <a:schemeClr val="bg1"/>
                </a:solidFill>
                <a:latin typeface="Bahnschrift SemiBold Condensed" panose="020B0502040204020203" pitchFamily="34" charset="0"/>
                <a:cs typeface="Poppins" panose="00000500000000000000" pitchFamily="2" charset="0"/>
              </a:rPr>
              <a:t>03</a:t>
            </a:r>
          </a:p>
        </p:txBody>
      </p:sp>
      <p:sp>
        <p:nvSpPr>
          <p:cNvPr id="33" name="Rounded Rectangle 78">
            <a:extLst>
              <a:ext uri="{FF2B5EF4-FFF2-40B4-BE49-F238E27FC236}">
                <a16:creationId xmlns:a16="http://schemas.microsoft.com/office/drawing/2014/main" id="{E4D89642-AADF-4CDB-8C30-1A4204ED37CE}"/>
              </a:ext>
            </a:extLst>
          </p:cNvPr>
          <p:cNvSpPr/>
          <p:nvPr/>
        </p:nvSpPr>
        <p:spPr>
          <a:xfrm>
            <a:off x="7387978" y="4452851"/>
            <a:ext cx="1701535" cy="248603"/>
          </a:xfrm>
          <a:prstGeom prst="roundRect">
            <a:avLst>
              <a:gd name="adj" fmla="val 3105"/>
            </a:avLst>
          </a:prstGeom>
          <a:noFill/>
        </p:spPr>
        <p:txBody>
          <a:bodyPr wrap="square" lIns="0" tIns="0" rIns="0" bIns="0">
            <a:spAutoFit/>
          </a:bodyPr>
          <a:lstStyle/>
          <a:p>
            <a:pPr>
              <a:lnSpc>
                <a:spcPct val="80000"/>
              </a:lnSpc>
            </a:pPr>
            <a:r>
              <a:rPr lang="en-US" sz="2000" b="1">
                <a:solidFill>
                  <a:schemeClr val="bg1"/>
                </a:solidFill>
                <a:latin typeface="Bahnschrift SemiBold Condensed" panose="020B0502040204020203" pitchFamily="34" charset="0"/>
                <a:cs typeface="Poppins" panose="00000500000000000000" pitchFamily="2" charset="0"/>
              </a:rPr>
              <a:t>Value proposition</a:t>
            </a:r>
          </a:p>
        </p:txBody>
      </p:sp>
      <p:sp>
        <p:nvSpPr>
          <p:cNvPr id="34" name="Rectangle 79">
            <a:extLst>
              <a:ext uri="{FF2B5EF4-FFF2-40B4-BE49-F238E27FC236}">
                <a16:creationId xmlns:a16="http://schemas.microsoft.com/office/drawing/2014/main" id="{8575C31E-6B57-4D45-97CF-83A9F3B31667}"/>
              </a:ext>
            </a:extLst>
          </p:cNvPr>
          <p:cNvSpPr/>
          <p:nvPr/>
        </p:nvSpPr>
        <p:spPr>
          <a:xfrm>
            <a:off x="7387979" y="4849324"/>
            <a:ext cx="2167452" cy="978666"/>
          </a:xfrm>
          <a:prstGeom prst="rect">
            <a:avLst/>
          </a:prstGeom>
        </p:spPr>
        <p:txBody>
          <a:bodyPr wrap="square" lIns="0" tIns="0" rIns="0" bIns="0">
            <a:spAutoFit/>
          </a:bodyPr>
          <a:lstStyle/>
          <a:p>
            <a:pPr>
              <a:lnSpc>
                <a:spcPct val="130000"/>
              </a:lnSpc>
            </a:pPr>
            <a:r>
              <a:rPr lang="en-US" sz="1000">
                <a:latin typeface="Century Gothic" panose="020B0502020202020204" pitchFamily="34" charset="0"/>
                <a:ea typeface="Roboto Light" panose="02000000000000000000" pitchFamily="2" charset="0"/>
                <a:cs typeface="Open Sans" panose="020B0606030504020204" pitchFamily="34" charset="0"/>
              </a:rPr>
              <a:t>Creating value for our customers is in our company’s DNA. We flourish by participating in customer teams, acting from awareness to strategic consultancy.</a:t>
            </a:r>
          </a:p>
        </p:txBody>
      </p:sp>
      <p:sp>
        <p:nvSpPr>
          <p:cNvPr id="35" name="Rectangle: Rounded Corners 34">
            <a:extLst>
              <a:ext uri="{FF2B5EF4-FFF2-40B4-BE49-F238E27FC236}">
                <a16:creationId xmlns:a16="http://schemas.microsoft.com/office/drawing/2014/main" id="{F89C10B9-D2A3-4732-A1FC-898D4B8E7A5C}"/>
              </a:ext>
            </a:extLst>
          </p:cNvPr>
          <p:cNvSpPr/>
          <p:nvPr/>
        </p:nvSpPr>
        <p:spPr>
          <a:xfrm>
            <a:off x="7382049" y="4129795"/>
            <a:ext cx="471865" cy="855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36" name="Rectangle: Rounded Corners 35">
            <a:extLst>
              <a:ext uri="{FF2B5EF4-FFF2-40B4-BE49-F238E27FC236}">
                <a16:creationId xmlns:a16="http://schemas.microsoft.com/office/drawing/2014/main" id="{A53747C5-2E2D-4375-B8C1-9DD5C7DD81E2}"/>
              </a:ext>
            </a:extLst>
          </p:cNvPr>
          <p:cNvSpPr/>
          <p:nvPr/>
        </p:nvSpPr>
        <p:spPr>
          <a:xfrm>
            <a:off x="7364828" y="2534030"/>
            <a:ext cx="1583023" cy="894969"/>
          </a:xfrm>
          <a:prstGeom prst="roundRect">
            <a:avLst>
              <a:gd name="adj" fmla="val 3105"/>
            </a:avLst>
          </a:prstGeom>
          <a:noFill/>
        </p:spPr>
        <p:txBody>
          <a:bodyPr wrap="square" lIns="0" tIns="0" rIns="0" bIns="0">
            <a:spAutoFit/>
          </a:bodyPr>
          <a:lstStyle/>
          <a:p>
            <a:pPr>
              <a:lnSpc>
                <a:spcPct val="80000"/>
              </a:lnSpc>
            </a:pPr>
            <a:r>
              <a:rPr lang="en-US" sz="7200" b="1">
                <a:solidFill>
                  <a:schemeClr val="bg1"/>
                </a:solidFill>
                <a:latin typeface="Bahnschrift SemiBold Condensed" panose="020B0502040204020203" pitchFamily="34" charset="0"/>
                <a:cs typeface="Poppins" panose="00000500000000000000" pitchFamily="2" charset="0"/>
              </a:rPr>
              <a:t>04</a:t>
            </a:r>
          </a:p>
        </p:txBody>
      </p:sp>
      <p:sp>
        <p:nvSpPr>
          <p:cNvPr id="28" name="what women thinks">
            <a:extLst>
              <a:ext uri="{FF2B5EF4-FFF2-40B4-BE49-F238E27FC236}">
                <a16:creationId xmlns:a16="http://schemas.microsoft.com/office/drawing/2014/main" id="{1F544704-3F22-A74C-ADFF-0BED383412E1}"/>
              </a:ext>
            </a:extLst>
          </p:cNvPr>
          <p:cNvSpPr txBox="1"/>
          <p:nvPr/>
        </p:nvSpPr>
        <p:spPr>
          <a:xfrm>
            <a:off x="966529" y="362395"/>
            <a:ext cx="2966787" cy="54989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25400" tIns="25400" rIns="25400" bIns="25400" anchor="ctr">
            <a:spAutoFit/>
          </a:bodyPr>
          <a:lstStyle>
            <a:lvl1pPr>
              <a:lnSpc>
                <a:spcPct val="90000"/>
              </a:lnSpc>
              <a:defRPr sz="9000" cap="all" spc="0">
                <a:latin typeface="+mn-lt"/>
                <a:ea typeface="+mn-ea"/>
                <a:cs typeface="+mn-cs"/>
                <a:sym typeface="Montserrat ExtraBold"/>
              </a:defRPr>
            </a:lvl1pPr>
          </a:lstStyle>
          <a:p>
            <a:r>
              <a:rPr lang="en-US" sz="3600" b="1" cap="none">
                <a:solidFill>
                  <a:schemeClr val="bg1"/>
                </a:solidFill>
                <a:latin typeface="Bahnschrift SemiBold Condensed" panose="020B0502040204020203" pitchFamily="34" charset="0"/>
              </a:rPr>
              <a:t>Topics</a:t>
            </a:r>
            <a:endParaRPr lang="en-US" sz="2200" b="1" cap="none">
              <a:solidFill>
                <a:schemeClr val="bg1"/>
              </a:solidFill>
              <a:latin typeface="Bahnschrift SemiBold Condensed" panose="020B0502040204020203" pitchFamily="34" charset="0"/>
            </a:endParaRPr>
          </a:p>
        </p:txBody>
      </p:sp>
      <p:pic>
        <p:nvPicPr>
          <p:cNvPr id="3" name="Afbeelding 2" descr="Afbeelding met tekening&#10;&#10;Automatisch gegenereerde beschrijving">
            <a:extLst>
              <a:ext uri="{FF2B5EF4-FFF2-40B4-BE49-F238E27FC236}">
                <a16:creationId xmlns:a16="http://schemas.microsoft.com/office/drawing/2014/main" id="{E04B1431-D40F-4118-981E-FF5CFD025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240" y="234247"/>
            <a:ext cx="690441" cy="806191"/>
          </a:xfrm>
          <a:prstGeom prst="rect">
            <a:avLst/>
          </a:prstGeom>
        </p:spPr>
      </p:pic>
      <p:sp>
        <p:nvSpPr>
          <p:cNvPr id="29" name="Freeform 27">
            <a:extLst>
              <a:ext uri="{FF2B5EF4-FFF2-40B4-BE49-F238E27FC236}">
                <a16:creationId xmlns:a16="http://schemas.microsoft.com/office/drawing/2014/main" id="{E3AA1019-2C87-4976-AB65-FF739AC3AE1E}"/>
              </a:ext>
            </a:extLst>
          </p:cNvPr>
          <p:cNvSpPr/>
          <p:nvPr/>
        </p:nvSpPr>
        <p:spPr>
          <a:xfrm rot="10800000">
            <a:off x="9642823" y="0"/>
            <a:ext cx="2549176"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Rounded Rectangle 78">
            <a:extLst>
              <a:ext uri="{FF2B5EF4-FFF2-40B4-BE49-F238E27FC236}">
                <a16:creationId xmlns:a16="http://schemas.microsoft.com/office/drawing/2014/main" id="{BF0A8C97-503E-47ED-A9E4-3284F514FF53}"/>
              </a:ext>
            </a:extLst>
          </p:cNvPr>
          <p:cNvSpPr/>
          <p:nvPr/>
        </p:nvSpPr>
        <p:spPr>
          <a:xfrm>
            <a:off x="9871581" y="4452852"/>
            <a:ext cx="2153620" cy="248603"/>
          </a:xfrm>
          <a:prstGeom prst="roundRect">
            <a:avLst>
              <a:gd name="adj" fmla="val 3105"/>
            </a:avLst>
          </a:prstGeom>
          <a:noFill/>
        </p:spPr>
        <p:txBody>
          <a:bodyPr wrap="square" lIns="0" tIns="0" rIns="0" bIns="0">
            <a:spAutoFit/>
          </a:bodyPr>
          <a:lstStyle/>
          <a:p>
            <a:pPr>
              <a:lnSpc>
                <a:spcPct val="80000"/>
              </a:lnSpc>
            </a:pPr>
            <a:r>
              <a:rPr lang="en-US" sz="2000" b="1">
                <a:solidFill>
                  <a:schemeClr val="bg1"/>
                </a:solidFill>
                <a:latin typeface="Bahnschrift SemiBold Condensed" panose="020B0502040204020203" pitchFamily="34" charset="0"/>
                <a:cs typeface="Poppins" panose="00000500000000000000" pitchFamily="2" charset="0"/>
              </a:rPr>
              <a:t>Portfolio</a:t>
            </a:r>
          </a:p>
        </p:txBody>
      </p:sp>
      <p:sp>
        <p:nvSpPr>
          <p:cNvPr id="31" name="Rectangle 79">
            <a:extLst>
              <a:ext uri="{FF2B5EF4-FFF2-40B4-BE49-F238E27FC236}">
                <a16:creationId xmlns:a16="http://schemas.microsoft.com/office/drawing/2014/main" id="{8B0D7A9A-D25C-402B-8787-9910F2CFC5AE}"/>
              </a:ext>
            </a:extLst>
          </p:cNvPr>
          <p:cNvSpPr/>
          <p:nvPr/>
        </p:nvSpPr>
        <p:spPr>
          <a:xfrm>
            <a:off x="9871583" y="4849325"/>
            <a:ext cx="2030526" cy="978666"/>
          </a:xfrm>
          <a:prstGeom prst="rect">
            <a:avLst/>
          </a:prstGeom>
        </p:spPr>
        <p:txBody>
          <a:bodyPr wrap="square" lIns="0" tIns="0" rIns="0" bIns="0">
            <a:spAutoFit/>
          </a:bodyPr>
          <a:lstStyle/>
          <a:p>
            <a:pPr>
              <a:lnSpc>
                <a:spcPct val="130000"/>
              </a:lnSpc>
            </a:pPr>
            <a:r>
              <a:rPr lang="en-US" sz="1000">
                <a:solidFill>
                  <a:schemeClr val="tx2">
                    <a:lumMod val="20000"/>
                    <a:lumOff val="80000"/>
                  </a:schemeClr>
                </a:solidFill>
                <a:latin typeface="Century Gothic" panose="020B0502020202020204" pitchFamily="34" charset="0"/>
                <a:ea typeface="Roboto Light" panose="02000000000000000000" pitchFamily="2" charset="0"/>
                <a:cs typeface="Open Sans" panose="020B0606030504020204" pitchFamily="34" charset="0"/>
              </a:rPr>
              <a:t>The services we have for offer are clearly scoped, address the IT-control and -risk challenges of our customers and are all based on a maturity model.</a:t>
            </a:r>
          </a:p>
        </p:txBody>
      </p:sp>
      <p:sp>
        <p:nvSpPr>
          <p:cNvPr id="41" name="Rectangle: Rounded Corners 26">
            <a:extLst>
              <a:ext uri="{FF2B5EF4-FFF2-40B4-BE49-F238E27FC236}">
                <a16:creationId xmlns:a16="http://schemas.microsoft.com/office/drawing/2014/main" id="{14BDEBA2-E5C7-4255-BA29-D64C962ABA2C}"/>
              </a:ext>
            </a:extLst>
          </p:cNvPr>
          <p:cNvSpPr/>
          <p:nvPr/>
        </p:nvSpPr>
        <p:spPr>
          <a:xfrm>
            <a:off x="9865652" y="4127330"/>
            <a:ext cx="492532" cy="855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42" name="Rectangle: Rounded Corners 31">
            <a:extLst>
              <a:ext uri="{FF2B5EF4-FFF2-40B4-BE49-F238E27FC236}">
                <a16:creationId xmlns:a16="http://schemas.microsoft.com/office/drawing/2014/main" id="{AFDD9AFD-724D-478E-BA4C-8F4990CAC425}"/>
              </a:ext>
            </a:extLst>
          </p:cNvPr>
          <p:cNvSpPr/>
          <p:nvPr/>
        </p:nvSpPr>
        <p:spPr>
          <a:xfrm>
            <a:off x="9848431" y="2534031"/>
            <a:ext cx="1652358" cy="894969"/>
          </a:xfrm>
          <a:prstGeom prst="roundRect">
            <a:avLst>
              <a:gd name="adj" fmla="val 3105"/>
            </a:avLst>
          </a:prstGeom>
          <a:noFill/>
        </p:spPr>
        <p:txBody>
          <a:bodyPr wrap="square" lIns="0" tIns="0" rIns="0" bIns="0">
            <a:spAutoFit/>
          </a:bodyPr>
          <a:lstStyle/>
          <a:p>
            <a:pPr>
              <a:lnSpc>
                <a:spcPct val="80000"/>
              </a:lnSpc>
            </a:pPr>
            <a:r>
              <a:rPr lang="en-US" sz="7200" b="1">
                <a:solidFill>
                  <a:schemeClr val="bg1"/>
                </a:solidFill>
                <a:latin typeface="Bahnschrift SemiBold Condensed" panose="020B0502040204020203" pitchFamily="34" charset="0"/>
                <a:cs typeface="Poppins" panose="00000500000000000000" pitchFamily="2" charset="0"/>
              </a:rPr>
              <a:t>05</a:t>
            </a:r>
          </a:p>
        </p:txBody>
      </p:sp>
    </p:spTree>
    <p:extLst>
      <p:ext uri="{BB962C8B-B14F-4D97-AF65-F5344CB8AC3E}">
        <p14:creationId xmlns:p14="http://schemas.microsoft.com/office/powerpoint/2010/main" val="379788758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0"/>
                                        <p:tgtEl>
                                          <p:spTgt spid="39"/>
                                        </p:tgtEl>
                                        <p:attrNameLst>
                                          <p:attrName>ppt_y</p:attrName>
                                        </p:attrNameLst>
                                      </p:cBhvr>
                                      <p:tavLst>
                                        <p:tav tm="0">
                                          <p:val>
                                            <p:strVal val="#ppt_y-#ppt_h*1.125000"/>
                                          </p:val>
                                        </p:tav>
                                        <p:tav tm="100000">
                                          <p:val>
                                            <p:strVal val="#ppt_y"/>
                                          </p:val>
                                        </p:tav>
                                      </p:tavLst>
                                    </p:anim>
                                    <p:animEffect transition="in" filter="wipe(down)">
                                      <p:cBhvr>
                                        <p:cTn id="8" dur="3000"/>
                                        <p:tgtEl>
                                          <p:spTgt spid="3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3000"/>
                                        <p:tgtEl>
                                          <p:spTgt spid="37"/>
                                        </p:tgtEl>
                                        <p:attrNameLst>
                                          <p:attrName>ppt_y</p:attrName>
                                        </p:attrNameLst>
                                      </p:cBhvr>
                                      <p:tavLst>
                                        <p:tav tm="0">
                                          <p:val>
                                            <p:strVal val="#ppt_y+#ppt_h*1.125000"/>
                                          </p:val>
                                        </p:tav>
                                        <p:tav tm="100000">
                                          <p:val>
                                            <p:strVal val="#ppt_y"/>
                                          </p:val>
                                        </p:tav>
                                      </p:tavLst>
                                    </p:anim>
                                    <p:animEffect transition="in" filter="wipe(up)">
                                      <p:cBhvr>
                                        <p:cTn id="12" dur="3000"/>
                                        <p:tgtEl>
                                          <p:spTgt spid="37"/>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000"/>
                                        <p:tgtEl>
                                          <p:spTgt spid="40"/>
                                        </p:tgtEl>
                                        <p:attrNameLst>
                                          <p:attrName>ppt_y</p:attrName>
                                        </p:attrNameLst>
                                      </p:cBhvr>
                                      <p:tavLst>
                                        <p:tav tm="0">
                                          <p:val>
                                            <p:strVal val="#ppt_y-#ppt_h*1.125000"/>
                                          </p:val>
                                        </p:tav>
                                        <p:tav tm="100000">
                                          <p:val>
                                            <p:strVal val="#ppt_y"/>
                                          </p:val>
                                        </p:tav>
                                      </p:tavLst>
                                    </p:anim>
                                    <p:animEffect transition="in" filter="wipe(down)">
                                      <p:cBhvr>
                                        <p:cTn id="16" dur="3000"/>
                                        <p:tgtEl>
                                          <p:spTgt spid="40"/>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3000"/>
                                        <p:tgtEl>
                                          <p:spTgt spid="38"/>
                                        </p:tgtEl>
                                        <p:attrNameLst>
                                          <p:attrName>ppt_y</p:attrName>
                                        </p:attrNameLst>
                                      </p:cBhvr>
                                      <p:tavLst>
                                        <p:tav tm="0">
                                          <p:val>
                                            <p:strVal val="#ppt_y+#ppt_h*1.125000"/>
                                          </p:val>
                                        </p:tav>
                                        <p:tav tm="100000">
                                          <p:val>
                                            <p:strVal val="#ppt_y"/>
                                          </p:val>
                                        </p:tav>
                                      </p:tavLst>
                                    </p:anim>
                                    <p:animEffect transition="in" filter="wipe(up)">
                                      <p:cBhvr>
                                        <p:cTn id="20" dur="3000"/>
                                        <p:tgtEl>
                                          <p:spTgt spid="3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3000"/>
                                        <p:tgtEl>
                                          <p:spTgt spid="29"/>
                                        </p:tgtEl>
                                        <p:attrNameLst>
                                          <p:attrName>ppt_y</p:attrName>
                                        </p:attrNameLst>
                                      </p:cBhvr>
                                      <p:tavLst>
                                        <p:tav tm="0">
                                          <p:val>
                                            <p:strVal val="#ppt_y-#ppt_h*1.125000"/>
                                          </p:val>
                                        </p:tav>
                                        <p:tav tm="100000">
                                          <p:val>
                                            <p:strVal val="#ppt_y"/>
                                          </p:val>
                                        </p:tav>
                                      </p:tavLst>
                                    </p:anim>
                                    <p:animEffect transition="in" filter="wipe(down)">
                                      <p:cBhvr>
                                        <p:cTn id="24" dur="3000"/>
                                        <p:tgtEl>
                                          <p:spTgt spid="29"/>
                                        </p:tgtEl>
                                      </p:cBhvr>
                                    </p:animEffect>
                                  </p:childTnLst>
                                </p:cTn>
                              </p:par>
                              <p:par>
                                <p:cTn id="25" presetID="23" presetClass="entr" presetSubtype="16" fill="hold" grpId="0" nodeType="withEffect">
                                  <p:stCondLst>
                                    <p:cond delay="100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000" fill="hold"/>
                                        <p:tgtEl>
                                          <p:spTgt spid="19"/>
                                        </p:tgtEl>
                                        <p:attrNameLst>
                                          <p:attrName>ppt_w</p:attrName>
                                        </p:attrNameLst>
                                      </p:cBhvr>
                                      <p:tavLst>
                                        <p:tav tm="0">
                                          <p:val>
                                            <p:fltVal val="0"/>
                                          </p:val>
                                        </p:tav>
                                        <p:tav tm="100000">
                                          <p:val>
                                            <p:strVal val="#ppt_w"/>
                                          </p:val>
                                        </p:tav>
                                      </p:tavLst>
                                    </p:anim>
                                    <p:anim calcmode="lin" valueType="num">
                                      <p:cBhvr>
                                        <p:cTn id="28" dur="2000" fill="hold"/>
                                        <p:tgtEl>
                                          <p:spTgt spid="1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0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2000" fill="hold"/>
                                        <p:tgtEl>
                                          <p:spTgt spid="24"/>
                                        </p:tgtEl>
                                        <p:attrNameLst>
                                          <p:attrName>ppt_w</p:attrName>
                                        </p:attrNameLst>
                                      </p:cBhvr>
                                      <p:tavLst>
                                        <p:tav tm="0">
                                          <p:val>
                                            <p:fltVal val="0"/>
                                          </p:val>
                                        </p:tav>
                                        <p:tav tm="100000">
                                          <p:val>
                                            <p:strVal val="#ppt_w"/>
                                          </p:val>
                                        </p:tav>
                                      </p:tavLst>
                                    </p:anim>
                                    <p:anim calcmode="lin" valueType="num">
                                      <p:cBhvr>
                                        <p:cTn id="32" dur="2000" fill="hold"/>
                                        <p:tgtEl>
                                          <p:spTgt spid="24"/>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10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2000" fill="hold"/>
                                        <p:tgtEl>
                                          <p:spTgt spid="32"/>
                                        </p:tgtEl>
                                        <p:attrNameLst>
                                          <p:attrName>ppt_w</p:attrName>
                                        </p:attrNameLst>
                                      </p:cBhvr>
                                      <p:tavLst>
                                        <p:tav tm="0">
                                          <p:val>
                                            <p:fltVal val="0"/>
                                          </p:val>
                                        </p:tav>
                                        <p:tav tm="100000">
                                          <p:val>
                                            <p:strVal val="#ppt_w"/>
                                          </p:val>
                                        </p:tav>
                                      </p:tavLst>
                                    </p:anim>
                                    <p:anim calcmode="lin" valueType="num">
                                      <p:cBhvr>
                                        <p:cTn id="36" dur="2000" fill="hold"/>
                                        <p:tgtEl>
                                          <p:spTgt spid="32"/>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1000"/>
                                  </p:stCondLst>
                                  <p:childTnLst>
                                    <p:set>
                                      <p:cBhvr>
                                        <p:cTn id="38" dur="1" fill="hold">
                                          <p:stCondLst>
                                            <p:cond delay="0"/>
                                          </p:stCondLst>
                                        </p:cTn>
                                        <p:tgtEl>
                                          <p:spTgt spid="36"/>
                                        </p:tgtEl>
                                        <p:attrNameLst>
                                          <p:attrName>style.visibility</p:attrName>
                                        </p:attrNameLst>
                                      </p:cBhvr>
                                      <p:to>
                                        <p:strVal val="visible"/>
                                      </p:to>
                                    </p:set>
                                    <p:anim calcmode="lin" valueType="num">
                                      <p:cBhvr>
                                        <p:cTn id="39" dur="2000" fill="hold"/>
                                        <p:tgtEl>
                                          <p:spTgt spid="36"/>
                                        </p:tgtEl>
                                        <p:attrNameLst>
                                          <p:attrName>ppt_w</p:attrName>
                                        </p:attrNameLst>
                                      </p:cBhvr>
                                      <p:tavLst>
                                        <p:tav tm="0">
                                          <p:val>
                                            <p:fltVal val="0"/>
                                          </p:val>
                                        </p:tav>
                                        <p:tav tm="100000">
                                          <p:val>
                                            <p:strVal val="#ppt_w"/>
                                          </p:val>
                                        </p:tav>
                                      </p:tavLst>
                                    </p:anim>
                                    <p:anim calcmode="lin" valueType="num">
                                      <p:cBhvr>
                                        <p:cTn id="40" dur="2000" fill="hold"/>
                                        <p:tgtEl>
                                          <p:spTgt spid="36"/>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10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2000" fill="hold"/>
                                        <p:tgtEl>
                                          <p:spTgt spid="42"/>
                                        </p:tgtEl>
                                        <p:attrNameLst>
                                          <p:attrName>ppt_w</p:attrName>
                                        </p:attrNameLst>
                                      </p:cBhvr>
                                      <p:tavLst>
                                        <p:tav tm="0">
                                          <p:val>
                                            <p:fltVal val="0"/>
                                          </p:val>
                                        </p:tav>
                                        <p:tav tm="100000">
                                          <p:val>
                                            <p:strVal val="#ppt_w"/>
                                          </p:val>
                                        </p:tav>
                                      </p:tavLst>
                                    </p:anim>
                                    <p:anim calcmode="lin" valueType="num">
                                      <p:cBhvr>
                                        <p:cTn id="44" dur="2000" fill="hold"/>
                                        <p:tgtEl>
                                          <p:spTgt spid="42"/>
                                        </p:tgtEl>
                                        <p:attrNameLst>
                                          <p:attrName>ppt_h</p:attrName>
                                        </p:attrNameLst>
                                      </p:cBhvr>
                                      <p:tavLst>
                                        <p:tav tm="0">
                                          <p:val>
                                            <p:fltVal val="0"/>
                                          </p:val>
                                        </p:tav>
                                        <p:tav tm="100000">
                                          <p:val>
                                            <p:strVal val="#ppt_h"/>
                                          </p:val>
                                        </p:tav>
                                      </p:tavLst>
                                    </p:anim>
                                  </p:childTnLst>
                                </p:cTn>
                              </p:par>
                              <p:par>
                                <p:cTn id="45" presetID="10" presetClass="entr" presetSubtype="0" fill="hold" nodeType="withEffect">
                                  <p:stCondLst>
                                    <p:cond delay="100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par>
                          <p:cTn id="51" fill="hold">
                            <p:stCondLst>
                              <p:cond delay="3000"/>
                            </p:stCondLst>
                            <p:childTnLst>
                              <p:par>
                                <p:cTn id="52" presetID="1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p:tgtEl>
                                          <p:spTgt spid="15"/>
                                        </p:tgtEl>
                                        <p:attrNameLst>
                                          <p:attrName>ppt_x</p:attrName>
                                        </p:attrNameLst>
                                      </p:cBhvr>
                                      <p:tavLst>
                                        <p:tav tm="0">
                                          <p:val>
                                            <p:strVal val="#ppt_x-#ppt_w*1.125000"/>
                                          </p:val>
                                        </p:tav>
                                        <p:tav tm="100000">
                                          <p:val>
                                            <p:strVal val="#ppt_x"/>
                                          </p:val>
                                        </p:tav>
                                      </p:tavLst>
                                    </p:anim>
                                    <p:animEffect transition="in" filter="wipe(right)">
                                      <p:cBhvr>
                                        <p:cTn id="55" dur="500"/>
                                        <p:tgtEl>
                                          <p:spTgt spid="1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1000"/>
                                        <p:tgtEl>
                                          <p:spTgt spid="11"/>
                                        </p:tgtEl>
                                      </p:cBhvr>
                                    </p:animEffect>
                                  </p:childTnLst>
                                </p:cTn>
                              </p:par>
                              <p:par>
                                <p:cTn id="62" presetID="12" presetClass="entr" presetSubtype="8" fill="hold" grpId="0" nodeType="withEffect">
                                  <p:stCondLst>
                                    <p:cond delay="50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1000"/>
                                        <p:tgtEl>
                                          <p:spTgt spid="23"/>
                                        </p:tgtEl>
                                        <p:attrNameLst>
                                          <p:attrName>ppt_x</p:attrName>
                                        </p:attrNameLst>
                                      </p:cBhvr>
                                      <p:tavLst>
                                        <p:tav tm="0">
                                          <p:val>
                                            <p:strVal val="#ppt_x-#ppt_w*1.125000"/>
                                          </p:val>
                                        </p:tav>
                                        <p:tav tm="100000">
                                          <p:val>
                                            <p:strVal val="#ppt_x"/>
                                          </p:val>
                                        </p:tav>
                                      </p:tavLst>
                                    </p:anim>
                                    <p:animEffect transition="in" filter="wipe(right)">
                                      <p:cBhvr>
                                        <p:cTn id="65" dur="1000"/>
                                        <p:tgtEl>
                                          <p:spTgt spid="23"/>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childTnLst>
                                </p:cTn>
                              </p:par>
                              <p:par>
                                <p:cTn id="69" presetID="22" presetClass="entr" presetSubtype="8"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1000"/>
                                        <p:tgtEl>
                                          <p:spTgt spid="22"/>
                                        </p:tgtEl>
                                      </p:cBhvr>
                                    </p:animEffect>
                                  </p:childTnLst>
                                </p:cTn>
                              </p:par>
                              <p:par>
                                <p:cTn id="72" presetID="12" presetClass="entr" presetSubtype="8" fill="hold" grpId="0" nodeType="withEffect">
                                  <p:stCondLst>
                                    <p:cond delay="100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1000"/>
                                        <p:tgtEl>
                                          <p:spTgt spid="27"/>
                                        </p:tgtEl>
                                        <p:attrNameLst>
                                          <p:attrName>ppt_x</p:attrName>
                                        </p:attrNameLst>
                                      </p:cBhvr>
                                      <p:tavLst>
                                        <p:tav tm="0">
                                          <p:val>
                                            <p:strVal val="#ppt_x-#ppt_w*1.125000"/>
                                          </p:val>
                                        </p:tav>
                                        <p:tav tm="100000">
                                          <p:val>
                                            <p:strVal val="#ppt_x"/>
                                          </p:val>
                                        </p:tav>
                                      </p:tavLst>
                                    </p:anim>
                                    <p:animEffect transition="in" filter="wipe(right)">
                                      <p:cBhvr>
                                        <p:cTn id="75" dur="1000"/>
                                        <p:tgtEl>
                                          <p:spTgt spid="27"/>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childTnLst>
                                </p:cTn>
                              </p:par>
                              <p:par>
                                <p:cTn id="79" presetID="22" presetClass="entr" presetSubtype="8" fill="hold" grpId="0" nodeType="withEffect">
                                  <p:stCondLst>
                                    <p:cond delay="1000"/>
                                  </p:stCondLst>
                                  <p:childTnLst>
                                    <p:set>
                                      <p:cBhvr>
                                        <p:cTn id="80" dur="1" fill="hold">
                                          <p:stCondLst>
                                            <p:cond delay="0"/>
                                          </p:stCondLst>
                                        </p:cTn>
                                        <p:tgtEl>
                                          <p:spTgt spid="26"/>
                                        </p:tgtEl>
                                        <p:attrNameLst>
                                          <p:attrName>style.visibility</p:attrName>
                                        </p:attrNameLst>
                                      </p:cBhvr>
                                      <p:to>
                                        <p:strVal val="visible"/>
                                      </p:to>
                                    </p:set>
                                    <p:animEffect transition="in" filter="wipe(left)">
                                      <p:cBhvr>
                                        <p:cTn id="81" dur="1000"/>
                                        <p:tgtEl>
                                          <p:spTgt spid="26"/>
                                        </p:tgtEl>
                                      </p:cBhvr>
                                    </p:animEffect>
                                  </p:childTnLst>
                                </p:cTn>
                              </p:par>
                              <p:par>
                                <p:cTn id="82" presetID="12" presetClass="entr" presetSubtype="8" fill="hold" grpId="0" nodeType="withEffect">
                                  <p:stCondLst>
                                    <p:cond delay="150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1000"/>
                                        <p:tgtEl>
                                          <p:spTgt spid="35"/>
                                        </p:tgtEl>
                                        <p:attrNameLst>
                                          <p:attrName>ppt_x</p:attrName>
                                        </p:attrNameLst>
                                      </p:cBhvr>
                                      <p:tavLst>
                                        <p:tav tm="0">
                                          <p:val>
                                            <p:strVal val="#ppt_x-#ppt_w*1.125000"/>
                                          </p:val>
                                        </p:tav>
                                        <p:tav tm="100000">
                                          <p:val>
                                            <p:strVal val="#ppt_x"/>
                                          </p:val>
                                        </p:tav>
                                      </p:tavLst>
                                    </p:anim>
                                    <p:animEffect transition="in" filter="wipe(right)">
                                      <p:cBhvr>
                                        <p:cTn id="85" dur="1000"/>
                                        <p:tgtEl>
                                          <p:spTgt spid="35"/>
                                        </p:tgtEl>
                                      </p:cBhvr>
                                    </p:animEffect>
                                  </p:childTnLst>
                                </p:cTn>
                              </p:par>
                              <p:par>
                                <p:cTn id="86" presetID="10" presetClass="entr" presetSubtype="0" fill="hold" grpId="0" nodeType="withEffect">
                                  <p:stCondLst>
                                    <p:cond delay="150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1000"/>
                                        <p:tgtEl>
                                          <p:spTgt spid="33"/>
                                        </p:tgtEl>
                                      </p:cBhvr>
                                    </p:animEffect>
                                  </p:childTnLst>
                                </p:cTn>
                              </p:par>
                              <p:par>
                                <p:cTn id="89" presetID="22" presetClass="entr" presetSubtype="8" fill="hold" grpId="0" nodeType="withEffect">
                                  <p:stCondLst>
                                    <p:cond delay="1500"/>
                                  </p:stCondLst>
                                  <p:childTnLst>
                                    <p:set>
                                      <p:cBhvr>
                                        <p:cTn id="90" dur="1" fill="hold">
                                          <p:stCondLst>
                                            <p:cond delay="0"/>
                                          </p:stCondLst>
                                        </p:cTn>
                                        <p:tgtEl>
                                          <p:spTgt spid="34"/>
                                        </p:tgtEl>
                                        <p:attrNameLst>
                                          <p:attrName>style.visibility</p:attrName>
                                        </p:attrNameLst>
                                      </p:cBhvr>
                                      <p:to>
                                        <p:strVal val="visible"/>
                                      </p:to>
                                    </p:set>
                                    <p:animEffect transition="in" filter="wipe(left)">
                                      <p:cBhvr>
                                        <p:cTn id="91" dur="1000"/>
                                        <p:tgtEl>
                                          <p:spTgt spid="34"/>
                                        </p:tgtEl>
                                      </p:cBhvr>
                                    </p:animEffect>
                                  </p:childTnLst>
                                </p:cTn>
                              </p:par>
                              <p:par>
                                <p:cTn id="92" presetID="12" presetClass="entr" presetSubtype="8" fill="hold" grpId="0" nodeType="withEffect">
                                  <p:stCondLst>
                                    <p:cond delay="2200"/>
                                  </p:stCondLst>
                                  <p:childTnLst>
                                    <p:set>
                                      <p:cBhvr>
                                        <p:cTn id="93" dur="1" fill="hold">
                                          <p:stCondLst>
                                            <p:cond delay="0"/>
                                          </p:stCondLst>
                                        </p:cTn>
                                        <p:tgtEl>
                                          <p:spTgt spid="41"/>
                                        </p:tgtEl>
                                        <p:attrNameLst>
                                          <p:attrName>style.visibility</p:attrName>
                                        </p:attrNameLst>
                                      </p:cBhvr>
                                      <p:to>
                                        <p:strVal val="visible"/>
                                      </p:to>
                                    </p:set>
                                    <p:anim calcmode="lin" valueType="num">
                                      <p:cBhvr additive="base">
                                        <p:cTn id="94" dur="1000"/>
                                        <p:tgtEl>
                                          <p:spTgt spid="41"/>
                                        </p:tgtEl>
                                        <p:attrNameLst>
                                          <p:attrName>ppt_x</p:attrName>
                                        </p:attrNameLst>
                                      </p:cBhvr>
                                      <p:tavLst>
                                        <p:tav tm="0">
                                          <p:val>
                                            <p:strVal val="#ppt_x-#ppt_w*1.125000"/>
                                          </p:val>
                                        </p:tav>
                                        <p:tav tm="100000">
                                          <p:val>
                                            <p:strVal val="#ppt_x"/>
                                          </p:val>
                                        </p:tav>
                                      </p:tavLst>
                                    </p:anim>
                                    <p:animEffect transition="in" filter="wipe(right)">
                                      <p:cBhvr>
                                        <p:cTn id="95" dur="1000"/>
                                        <p:tgtEl>
                                          <p:spTgt spid="41"/>
                                        </p:tgtEl>
                                      </p:cBhvr>
                                    </p:animEffect>
                                  </p:childTnLst>
                                </p:cTn>
                              </p:par>
                              <p:par>
                                <p:cTn id="96" presetID="10" presetClass="entr" presetSubtype="0" fill="hold" grpId="0" nodeType="withEffect">
                                  <p:stCondLst>
                                    <p:cond delay="220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1000"/>
                                        <p:tgtEl>
                                          <p:spTgt spid="30"/>
                                        </p:tgtEl>
                                      </p:cBhvr>
                                    </p:animEffect>
                                  </p:childTnLst>
                                </p:cTn>
                              </p:par>
                              <p:par>
                                <p:cTn id="99" presetID="22" presetClass="entr" presetSubtype="8" fill="hold" grpId="0" nodeType="withEffect">
                                  <p:stCondLst>
                                    <p:cond delay="2200"/>
                                  </p:stCondLst>
                                  <p:childTnLst>
                                    <p:set>
                                      <p:cBhvr>
                                        <p:cTn id="100" dur="1" fill="hold">
                                          <p:stCondLst>
                                            <p:cond delay="0"/>
                                          </p:stCondLst>
                                        </p:cTn>
                                        <p:tgtEl>
                                          <p:spTgt spid="31"/>
                                        </p:tgtEl>
                                        <p:attrNameLst>
                                          <p:attrName>style.visibility</p:attrName>
                                        </p:attrNameLst>
                                      </p:cBhvr>
                                      <p:to>
                                        <p:strVal val="visible"/>
                                      </p:to>
                                    </p:set>
                                    <p:animEffect transition="in" filter="wipe(left)">
                                      <p:cBhvr>
                                        <p:cTn id="10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38" grpId="0" animBg="1"/>
      <p:bldP spid="37" grpId="0" animBg="1"/>
      <p:bldP spid="10" grpId="0"/>
      <p:bldP spid="11" grpId="0"/>
      <p:bldP spid="15" grpId="0" animBg="1"/>
      <p:bldP spid="19" grpId="0"/>
      <p:bldP spid="21" grpId="0"/>
      <p:bldP spid="22" grpId="0"/>
      <p:bldP spid="23" grpId="0" animBg="1"/>
      <p:bldP spid="24" grpId="0"/>
      <p:bldP spid="25" grpId="0"/>
      <p:bldP spid="26" grpId="0"/>
      <p:bldP spid="27" grpId="0" animBg="1"/>
      <p:bldP spid="32" grpId="0"/>
      <p:bldP spid="33" grpId="0"/>
      <p:bldP spid="34" grpId="0"/>
      <p:bldP spid="35" grpId="0" animBg="1"/>
      <p:bldP spid="36" grpId="0"/>
      <p:bldP spid="28" grpId="0" animBg="1"/>
      <p:bldP spid="29" grpId="0" animBg="1"/>
      <p:bldP spid="30" grpId="0"/>
      <p:bldP spid="31" grpId="0"/>
      <p:bldP spid="41" grpId="0" animBg="1"/>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8A7A23F-BCC3-4AF4-ABE4-0862A0F10811}"/>
              </a:ext>
            </a:extLst>
          </p:cNvPr>
          <p:cNvSpPr/>
          <p:nvPr/>
        </p:nvSpPr>
        <p:spPr>
          <a:xfrm>
            <a:off x="6915147" y="4561575"/>
            <a:ext cx="5276851" cy="1698029"/>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20</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40507"/>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Cloud Automation</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410589"/>
            <a:ext cx="5417982" cy="1392689"/>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User protection</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Hybrid cloud</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Network defense</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Vulnerability testing</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727781"/>
            <a:ext cx="3674878" cy="1633909"/>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Microsoft Azure</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“Pipelining”</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Logo’s van vendors </a:t>
            </a:r>
            <a:r>
              <a:rPr lang="en-US" sz="1500" b="1" err="1">
                <a:latin typeface="Bahnschrift SemiCondensed" panose="020B0502040204020203" pitchFamily="34" charset="0"/>
                <a:cs typeface="Calibri" panose="020F0502020204030204"/>
              </a:rPr>
              <a:t>ernaast</a:t>
            </a:r>
            <a:endParaRPr lang="en-US" sz="1500" b="1">
              <a:latin typeface="Bahnschrift SemiCondensed" panose="020B0502040204020203" pitchFamily="34" charset="0"/>
              <a:cs typeface="Calibri" panose="020F0502020204030204"/>
            </a:endParaRP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658889" y="2197683"/>
            <a:ext cx="3533111" cy="409984"/>
            <a:chOff x="8405324" y="5281512"/>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0" y="4789968"/>
            <a:ext cx="2211572" cy="409984"/>
            <a:chOff x="8405324" y="5336467"/>
            <a:chExt cx="2208562" cy="423784"/>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10109" y="5336467"/>
              <a:ext cx="1266719"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spTree>
    <p:extLst>
      <p:ext uri="{BB962C8B-B14F-4D97-AF65-F5344CB8AC3E}">
        <p14:creationId xmlns:p14="http://schemas.microsoft.com/office/powerpoint/2010/main" val="1972531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par>
                                <p:cTn id="9" presetID="10" presetClass="entr" presetSubtype="0" fill="hold" grpId="0" nodeType="with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5000"/>
                            </p:stCondLst>
                            <p:childTnLst>
                              <p:par>
                                <p:cTn id="17" presetID="1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p:tgtEl>
                                          <p:spTgt spid="12"/>
                                        </p:tgtEl>
                                        <p:attrNameLst>
                                          <p:attrName>ppt_x</p:attrName>
                                        </p:attrNameLst>
                                      </p:cBhvr>
                                      <p:tavLst>
                                        <p:tav tm="0">
                                          <p:val>
                                            <p:strVal val="#ppt_x+#ppt_w*1.125000"/>
                                          </p:val>
                                        </p:tav>
                                        <p:tav tm="100000">
                                          <p:val>
                                            <p:strVal val="#ppt_x"/>
                                          </p:val>
                                        </p:tav>
                                      </p:tavLst>
                                    </p:anim>
                                    <p:animEffect transition="in" filter="wipe(left)">
                                      <p:cBhvr>
                                        <p:cTn id="20" dur="1000"/>
                                        <p:tgtEl>
                                          <p:spTgt spid="12"/>
                                        </p:tgtEl>
                                      </p:cBhvr>
                                    </p:animEffect>
                                  </p:childTnLst>
                                </p:cTn>
                              </p:par>
                            </p:childTnLst>
                          </p:cTn>
                        </p:par>
                        <p:par>
                          <p:cTn id="21" fill="hold">
                            <p:stCondLst>
                              <p:cond delay="6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6500"/>
                            </p:stCondLst>
                            <p:childTnLst>
                              <p:par>
                                <p:cTn id="27" presetID="1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p:tgtEl>
                                          <p:spTgt spid="17"/>
                                        </p:tgtEl>
                                        <p:attrNameLst>
                                          <p:attrName>ppt_x</p:attrName>
                                        </p:attrNameLst>
                                      </p:cBhvr>
                                      <p:tavLst>
                                        <p:tav tm="0">
                                          <p:val>
                                            <p:strVal val="#ppt_x+#ppt_w*1.125000"/>
                                          </p:val>
                                        </p:tav>
                                        <p:tav tm="100000">
                                          <p:val>
                                            <p:strVal val="#ppt_x"/>
                                          </p:val>
                                        </p:tav>
                                      </p:tavLst>
                                    </p:anim>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8A7A23F-BCC3-4AF4-ABE4-0862A0F10811}"/>
              </a:ext>
            </a:extLst>
          </p:cNvPr>
          <p:cNvSpPr/>
          <p:nvPr/>
        </p:nvSpPr>
        <p:spPr>
          <a:xfrm>
            <a:off x="6915147" y="4561575"/>
            <a:ext cx="5276851" cy="1698029"/>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21</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40507"/>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Connectivity</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410589"/>
            <a:ext cx="5417982" cy="1051570"/>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SD-WAN</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Firewall</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Site-to-site</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727781"/>
            <a:ext cx="3674878" cy="1633909"/>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Fortinet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Barracuda</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Cisco</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a:t>
            </a: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658889" y="2197683"/>
            <a:ext cx="3533111" cy="409984"/>
            <a:chOff x="8405324" y="5281512"/>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0" y="4789968"/>
            <a:ext cx="2211572" cy="409984"/>
            <a:chOff x="8405324" y="5336467"/>
            <a:chExt cx="2208562" cy="423784"/>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10109" y="5336467"/>
              <a:ext cx="1266719"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spTree>
    <p:extLst>
      <p:ext uri="{BB962C8B-B14F-4D97-AF65-F5344CB8AC3E}">
        <p14:creationId xmlns:p14="http://schemas.microsoft.com/office/powerpoint/2010/main" val="399302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par>
                                <p:cTn id="9" presetID="10" presetClass="entr" presetSubtype="0" fill="hold" grpId="0" nodeType="with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5000"/>
                            </p:stCondLst>
                            <p:childTnLst>
                              <p:par>
                                <p:cTn id="17" presetID="1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p:tgtEl>
                                          <p:spTgt spid="12"/>
                                        </p:tgtEl>
                                        <p:attrNameLst>
                                          <p:attrName>ppt_x</p:attrName>
                                        </p:attrNameLst>
                                      </p:cBhvr>
                                      <p:tavLst>
                                        <p:tav tm="0">
                                          <p:val>
                                            <p:strVal val="#ppt_x+#ppt_w*1.125000"/>
                                          </p:val>
                                        </p:tav>
                                        <p:tav tm="100000">
                                          <p:val>
                                            <p:strVal val="#ppt_x"/>
                                          </p:val>
                                        </p:tav>
                                      </p:tavLst>
                                    </p:anim>
                                    <p:animEffect transition="in" filter="wipe(left)">
                                      <p:cBhvr>
                                        <p:cTn id="20" dur="1000"/>
                                        <p:tgtEl>
                                          <p:spTgt spid="12"/>
                                        </p:tgtEl>
                                      </p:cBhvr>
                                    </p:animEffect>
                                  </p:childTnLst>
                                </p:cTn>
                              </p:par>
                            </p:childTnLst>
                          </p:cTn>
                        </p:par>
                        <p:par>
                          <p:cTn id="21" fill="hold">
                            <p:stCondLst>
                              <p:cond delay="6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6500"/>
                            </p:stCondLst>
                            <p:childTnLst>
                              <p:par>
                                <p:cTn id="27" presetID="1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p:tgtEl>
                                          <p:spTgt spid="17"/>
                                        </p:tgtEl>
                                        <p:attrNameLst>
                                          <p:attrName>ppt_x</p:attrName>
                                        </p:attrNameLst>
                                      </p:cBhvr>
                                      <p:tavLst>
                                        <p:tav tm="0">
                                          <p:val>
                                            <p:strVal val="#ppt_x+#ppt_w*1.125000"/>
                                          </p:val>
                                        </p:tav>
                                        <p:tav tm="100000">
                                          <p:val>
                                            <p:strVal val="#ppt_x"/>
                                          </p:val>
                                        </p:tav>
                                      </p:tavLst>
                                    </p:anim>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8A7A23F-BCC3-4AF4-ABE4-0862A0F10811}"/>
              </a:ext>
            </a:extLst>
          </p:cNvPr>
          <p:cNvSpPr/>
          <p:nvPr/>
        </p:nvSpPr>
        <p:spPr>
          <a:xfrm>
            <a:off x="6915147" y="4561575"/>
            <a:ext cx="5276851" cy="1698029"/>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22</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40507"/>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Awareness</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410589"/>
            <a:ext cx="5417982" cy="1051570"/>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Asset scanning</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Vulnerability management</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727781"/>
            <a:ext cx="3674878" cy="813171"/>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Tenable</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Nessus - vulnerability scanning</a:t>
            </a: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658889" y="2197683"/>
            <a:ext cx="3533111" cy="409984"/>
            <a:chOff x="8405324" y="5281512"/>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0" y="4789968"/>
            <a:ext cx="2211572" cy="409984"/>
            <a:chOff x="8405324" y="5336467"/>
            <a:chExt cx="2208562" cy="423784"/>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10109" y="5336467"/>
              <a:ext cx="1266719"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spTree>
    <p:extLst>
      <p:ext uri="{BB962C8B-B14F-4D97-AF65-F5344CB8AC3E}">
        <p14:creationId xmlns:p14="http://schemas.microsoft.com/office/powerpoint/2010/main" val="192331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par>
                                <p:cTn id="9" presetID="10" presetClass="entr" presetSubtype="0" fill="hold" grpId="0" nodeType="with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5000"/>
                            </p:stCondLst>
                            <p:childTnLst>
                              <p:par>
                                <p:cTn id="17" presetID="1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p:tgtEl>
                                          <p:spTgt spid="12"/>
                                        </p:tgtEl>
                                        <p:attrNameLst>
                                          <p:attrName>ppt_x</p:attrName>
                                        </p:attrNameLst>
                                      </p:cBhvr>
                                      <p:tavLst>
                                        <p:tav tm="0">
                                          <p:val>
                                            <p:strVal val="#ppt_x+#ppt_w*1.125000"/>
                                          </p:val>
                                        </p:tav>
                                        <p:tav tm="100000">
                                          <p:val>
                                            <p:strVal val="#ppt_x"/>
                                          </p:val>
                                        </p:tav>
                                      </p:tavLst>
                                    </p:anim>
                                    <p:animEffect transition="in" filter="wipe(left)">
                                      <p:cBhvr>
                                        <p:cTn id="20" dur="1000"/>
                                        <p:tgtEl>
                                          <p:spTgt spid="12"/>
                                        </p:tgtEl>
                                      </p:cBhvr>
                                    </p:animEffect>
                                  </p:childTnLst>
                                </p:cTn>
                              </p:par>
                            </p:childTnLst>
                          </p:cTn>
                        </p:par>
                        <p:par>
                          <p:cTn id="21" fill="hold">
                            <p:stCondLst>
                              <p:cond delay="6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6500"/>
                            </p:stCondLst>
                            <p:childTnLst>
                              <p:par>
                                <p:cTn id="27" presetID="1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p:tgtEl>
                                          <p:spTgt spid="17"/>
                                        </p:tgtEl>
                                        <p:attrNameLst>
                                          <p:attrName>ppt_x</p:attrName>
                                        </p:attrNameLst>
                                      </p:cBhvr>
                                      <p:tavLst>
                                        <p:tav tm="0">
                                          <p:val>
                                            <p:strVal val="#ppt_x+#ppt_w*1.125000"/>
                                          </p:val>
                                        </p:tav>
                                        <p:tav tm="100000">
                                          <p:val>
                                            <p:strVal val="#ppt_x"/>
                                          </p:val>
                                        </p:tav>
                                      </p:tavLst>
                                    </p:anim>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8A7A23F-BCC3-4AF4-ABE4-0862A0F10811}"/>
              </a:ext>
            </a:extLst>
          </p:cNvPr>
          <p:cNvSpPr/>
          <p:nvPr/>
        </p:nvSpPr>
        <p:spPr>
          <a:xfrm>
            <a:off x="6915147" y="4561575"/>
            <a:ext cx="5276851" cy="1698029"/>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23</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40507"/>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Risk management</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410589"/>
            <a:ext cx="5417982" cy="1392689"/>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User protection</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Hybrid cloud</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Network defense</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Vulnerability testing</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727781"/>
            <a:ext cx="3674878" cy="1622752"/>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Apex One/ Central</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Deep Security</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a:t>
            </a:r>
            <a:r>
              <a:rPr lang="en-US" sz="1500" b="1" err="1">
                <a:latin typeface="Bahnschrift SemiCondensed" panose="020B0502040204020203" pitchFamily="34" charset="0"/>
                <a:cs typeface="Calibri" panose="020F0502020204030204"/>
              </a:rPr>
              <a:t>opsomming</a:t>
            </a:r>
            <a:r>
              <a:rPr lang="en-US" sz="1500" b="1">
                <a:latin typeface="Bahnschrift SemiCondensed" panose="020B0502040204020203" pitchFamily="34" charset="0"/>
                <a:cs typeface="Calibri" panose="020F0502020204030204"/>
              </a:rPr>
              <a:t> van product(</a:t>
            </a:r>
            <a:r>
              <a:rPr lang="en-US" sz="1500" b="1" err="1">
                <a:latin typeface="Bahnschrift SemiCondensed" panose="020B0502040204020203" pitchFamily="34" charset="0"/>
                <a:cs typeface="Calibri" panose="020F0502020204030204"/>
              </a:rPr>
              <a:t>namen</a:t>
            </a:r>
            <a:r>
              <a:rPr lang="en-US" sz="1500" b="1">
                <a:latin typeface="Bahnschrift SemiCondensed" panose="020B0502040204020203" pitchFamily="34" charset="0"/>
                <a:cs typeface="Calibri" panose="020F0502020204030204"/>
              </a:rPr>
              <a: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Logo’s van vendors </a:t>
            </a:r>
            <a:r>
              <a:rPr lang="en-US" sz="1500" b="1" err="1">
                <a:latin typeface="Bahnschrift SemiCondensed" panose="020B0502040204020203" pitchFamily="34" charset="0"/>
                <a:cs typeface="Calibri" panose="020F0502020204030204"/>
              </a:rPr>
              <a:t>ernaast</a:t>
            </a:r>
            <a:endParaRPr lang="en-US" sz="1500" b="1">
              <a:latin typeface="Bahnschrift SemiCondensed" panose="020B0502040204020203" pitchFamily="34" charset="0"/>
              <a:cs typeface="Calibri" panose="020F0502020204030204"/>
            </a:endParaRP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658889" y="2197683"/>
            <a:ext cx="3533111" cy="409984"/>
            <a:chOff x="8405324" y="5281512"/>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0" y="4789968"/>
            <a:ext cx="2211572" cy="409984"/>
            <a:chOff x="8405324" y="5336467"/>
            <a:chExt cx="2208562" cy="423784"/>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10109" y="5336467"/>
              <a:ext cx="1266719"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spTree>
    <p:extLst>
      <p:ext uri="{BB962C8B-B14F-4D97-AF65-F5344CB8AC3E}">
        <p14:creationId xmlns:p14="http://schemas.microsoft.com/office/powerpoint/2010/main" val="310175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par>
                                <p:cTn id="9" presetID="10" presetClass="entr" presetSubtype="0" fill="hold" grpId="0" nodeType="with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5000"/>
                            </p:stCondLst>
                            <p:childTnLst>
                              <p:par>
                                <p:cTn id="17" presetID="1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p:tgtEl>
                                          <p:spTgt spid="12"/>
                                        </p:tgtEl>
                                        <p:attrNameLst>
                                          <p:attrName>ppt_x</p:attrName>
                                        </p:attrNameLst>
                                      </p:cBhvr>
                                      <p:tavLst>
                                        <p:tav tm="0">
                                          <p:val>
                                            <p:strVal val="#ppt_x+#ppt_w*1.125000"/>
                                          </p:val>
                                        </p:tav>
                                        <p:tav tm="100000">
                                          <p:val>
                                            <p:strVal val="#ppt_x"/>
                                          </p:val>
                                        </p:tav>
                                      </p:tavLst>
                                    </p:anim>
                                    <p:animEffect transition="in" filter="wipe(left)">
                                      <p:cBhvr>
                                        <p:cTn id="20" dur="1000"/>
                                        <p:tgtEl>
                                          <p:spTgt spid="12"/>
                                        </p:tgtEl>
                                      </p:cBhvr>
                                    </p:animEffect>
                                  </p:childTnLst>
                                </p:cTn>
                              </p:par>
                            </p:childTnLst>
                          </p:cTn>
                        </p:par>
                        <p:par>
                          <p:cTn id="21" fill="hold">
                            <p:stCondLst>
                              <p:cond delay="6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6500"/>
                            </p:stCondLst>
                            <p:childTnLst>
                              <p:par>
                                <p:cTn id="27" presetID="1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p:tgtEl>
                                          <p:spTgt spid="17"/>
                                        </p:tgtEl>
                                        <p:attrNameLst>
                                          <p:attrName>ppt_x</p:attrName>
                                        </p:attrNameLst>
                                      </p:cBhvr>
                                      <p:tavLst>
                                        <p:tav tm="0">
                                          <p:val>
                                            <p:strVal val="#ppt_x+#ppt_w*1.125000"/>
                                          </p:val>
                                        </p:tav>
                                        <p:tav tm="100000">
                                          <p:val>
                                            <p:strVal val="#ppt_x"/>
                                          </p:val>
                                        </p:tav>
                                      </p:tavLst>
                                    </p:anim>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8A7A23F-BCC3-4AF4-ABE4-0862A0F10811}"/>
              </a:ext>
            </a:extLst>
          </p:cNvPr>
          <p:cNvSpPr/>
          <p:nvPr/>
        </p:nvSpPr>
        <p:spPr>
          <a:xfrm>
            <a:off x="6915147" y="4561575"/>
            <a:ext cx="5276851" cy="1698029"/>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454364"/>
            <a:ext cx="10515600" cy="1325563"/>
          </a:xfrm>
        </p:spPr>
        <p:txBody>
          <a:bodyPr/>
          <a:lstStyle/>
          <a:p>
            <a:r>
              <a:rPr lang="nl-NL" b="1">
                <a:latin typeface="Bahnschrift SemiCondensed" panose="020B0502040204020203" pitchFamily="34" charset="0"/>
              </a:rPr>
              <a:t>05: Portfolio</a:t>
            </a:r>
            <a:br>
              <a:rPr lang="nl-NL"/>
            </a:br>
            <a:r>
              <a:rPr lang="nl-NL" sz="3200">
                <a:solidFill>
                  <a:schemeClr val="accent1">
                    <a:lumMod val="60000"/>
                    <a:lumOff val="40000"/>
                  </a:schemeClr>
                </a:solidFill>
                <a:latin typeface="Bahnschrift SemiCondensed" panose="020B0502040204020203" pitchFamily="34" charset="0"/>
              </a:rPr>
              <a:t> </a:t>
            </a:r>
            <a:endParaRPr lang="nl-NL">
              <a:solidFill>
                <a:schemeClr val="accent1">
                  <a:lumMod val="60000"/>
                  <a:lumOff val="40000"/>
                </a:schemeClr>
              </a:solidFill>
              <a:latin typeface="Bahnschrift SemiCondensed" panose="020B0502040204020203" pitchFamily="34" charset="0"/>
            </a:endParaRPr>
          </a:p>
        </p:txBody>
      </p:sp>
      <p:sp>
        <p:nvSpPr>
          <p:cNvPr id="44" name="Shape">
            <a:extLst>
              <a:ext uri="{FF2B5EF4-FFF2-40B4-BE49-F238E27FC236}">
                <a16:creationId xmlns:a16="http://schemas.microsoft.com/office/drawing/2014/main" id="{0D1726BE-4571-4DFC-9F56-36E460A8BE99}"/>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7" name="Tijdelijke aanduiding voor dianummer 2">
            <a:extLst>
              <a:ext uri="{FF2B5EF4-FFF2-40B4-BE49-F238E27FC236}">
                <a16:creationId xmlns:a16="http://schemas.microsoft.com/office/drawing/2014/main" id="{1DE526AB-7B60-417E-8037-501AEE59E01A}"/>
              </a:ext>
            </a:extLst>
          </p:cNvPr>
          <p:cNvSpPr txBox="1">
            <a:spLocks/>
          </p:cNvSpPr>
          <p:nvPr/>
        </p:nvSpPr>
        <p:spPr>
          <a:xfrm>
            <a:off x="10775922" y="6470646"/>
            <a:ext cx="380752"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24</a:t>
            </a:fld>
            <a:endParaRPr lang="nl-NL" b="1">
              <a:solidFill>
                <a:schemeClr val="accent2">
                  <a:lumMod val="50000"/>
                </a:schemeClr>
              </a:solidFill>
              <a:latin typeface="Bahnschrift SemiBold Condensed" panose="020B0502040204020203" pitchFamily="34" charset="0"/>
            </a:endParaRPr>
          </a:p>
        </p:txBody>
      </p:sp>
      <p:grpSp>
        <p:nvGrpSpPr>
          <p:cNvPr id="40" name="Group 3">
            <a:extLst>
              <a:ext uri="{FF2B5EF4-FFF2-40B4-BE49-F238E27FC236}">
                <a16:creationId xmlns:a16="http://schemas.microsoft.com/office/drawing/2014/main" id="{080AEB3D-8CC0-4E61-AEE5-2F17C35133D3}"/>
              </a:ext>
            </a:extLst>
          </p:cNvPr>
          <p:cNvGrpSpPr/>
          <p:nvPr/>
        </p:nvGrpSpPr>
        <p:grpSpPr>
          <a:xfrm>
            <a:off x="-1" y="1234272"/>
            <a:ext cx="4144489" cy="688076"/>
            <a:chOff x="8405324" y="5347264"/>
            <a:chExt cx="2323104" cy="344132"/>
          </a:xfrm>
        </p:grpSpPr>
        <p:sp>
          <p:nvSpPr>
            <p:cNvPr id="41" name="Freeform: Shape 9">
              <a:extLst>
                <a:ext uri="{FF2B5EF4-FFF2-40B4-BE49-F238E27FC236}">
                  <a16:creationId xmlns:a16="http://schemas.microsoft.com/office/drawing/2014/main" id="{8EEFB167-B8E4-442D-9CFE-66411102E245}"/>
                </a:ext>
              </a:extLst>
            </p:cNvPr>
            <p:cNvSpPr/>
            <p:nvPr/>
          </p:nvSpPr>
          <p:spPr>
            <a:xfrm rot="54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42" name="TextBox 19">
              <a:extLst>
                <a:ext uri="{FF2B5EF4-FFF2-40B4-BE49-F238E27FC236}">
                  <a16:creationId xmlns:a16="http://schemas.microsoft.com/office/drawing/2014/main" id="{7155FCE2-C4B5-4980-9774-B7A805CF28D9}"/>
                </a:ext>
              </a:extLst>
            </p:cNvPr>
            <p:cNvSpPr txBox="1"/>
            <p:nvPr/>
          </p:nvSpPr>
          <p:spPr>
            <a:xfrm>
              <a:off x="8875160" y="5347264"/>
              <a:ext cx="1853268" cy="340507"/>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32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Mobility Solutions</a:t>
              </a:r>
            </a:p>
          </p:txBody>
        </p:sp>
      </p:grpSp>
      <p:sp>
        <p:nvSpPr>
          <p:cNvPr id="8" name="Rectangle 132">
            <a:extLst>
              <a:ext uri="{FF2B5EF4-FFF2-40B4-BE49-F238E27FC236}">
                <a16:creationId xmlns:a16="http://schemas.microsoft.com/office/drawing/2014/main" id="{FCDDA511-33D2-481A-9503-39D03C17446E}"/>
              </a:ext>
            </a:extLst>
          </p:cNvPr>
          <p:cNvSpPr/>
          <p:nvPr/>
        </p:nvSpPr>
        <p:spPr>
          <a:xfrm>
            <a:off x="974727" y="1958594"/>
            <a:ext cx="5721778" cy="1698029"/>
          </a:xfrm>
          <a:prstGeom prst="rect">
            <a:avLst/>
          </a:prstGeom>
        </p:spPr>
        <p:txBody>
          <a:bodyPr wrap="square">
            <a:spAutoFit/>
          </a:bodyPr>
          <a:lstStyle/>
          <a:p>
            <a:pPr>
              <a:lnSpc>
                <a:spcPct val="150000"/>
              </a:lnSpc>
            </a:pPr>
            <a:r>
              <a:rPr lang="en-IN">
                <a:solidFill>
                  <a:schemeClr val="tx2">
                    <a:lumMod val="60000"/>
                    <a:lumOff val="40000"/>
                  </a:schemeClr>
                </a:solidFill>
                <a:latin typeface="Bahnschrift SemiCondensed" panose="020B0502040204020203" pitchFamily="34" charset="0"/>
                <a:cs typeface="Calibri" panose="020F0502020204030204"/>
              </a:rPr>
              <a:t>Staying safe is a top priority for any company these days. Our Cybersecurity services deliver insights and professional services for implementing and maintaining solutions to stay in good health.</a:t>
            </a:r>
            <a:endParaRPr lang="en-GB">
              <a:solidFill>
                <a:schemeClr val="tx2">
                  <a:lumMod val="60000"/>
                  <a:lumOff val="40000"/>
                </a:schemeClr>
              </a:solidFill>
              <a:latin typeface="Bahnschrift SemiCondensed" panose="020B0502040204020203" pitchFamily="34" charset="0"/>
              <a:cs typeface="Calibri" panose="020F0502020204030204"/>
            </a:endParaRPr>
          </a:p>
        </p:txBody>
      </p:sp>
      <p:sp>
        <p:nvSpPr>
          <p:cNvPr id="9" name="Rechthoek 8">
            <a:extLst>
              <a:ext uri="{FF2B5EF4-FFF2-40B4-BE49-F238E27FC236}">
                <a16:creationId xmlns:a16="http://schemas.microsoft.com/office/drawing/2014/main" id="{97990363-1FE5-41C2-93FE-A8064503640D}"/>
              </a:ext>
            </a:extLst>
          </p:cNvPr>
          <p:cNvSpPr/>
          <p:nvPr/>
        </p:nvSpPr>
        <p:spPr>
          <a:xfrm>
            <a:off x="838199" y="5410589"/>
            <a:ext cx="5417982" cy="1051570"/>
          </a:xfrm>
          <a:prstGeom prst="rect">
            <a:avLst/>
          </a:prstGeom>
        </p:spPr>
        <p:txBody>
          <a:bodyPr wrap="square">
            <a:spAutoFit/>
          </a:bodyPr>
          <a:lstStyle/>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Traffic flow analysis</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Realtime dashboarding</a:t>
            </a:r>
          </a:p>
          <a:p>
            <a:pPr marL="228600" indent="-228600">
              <a:spcBef>
                <a:spcPts val="500"/>
              </a:spcBef>
              <a:buFont typeface="Arial" panose="020B0604020202020204" pitchFamily="34" charset="0"/>
              <a:buChar char="•"/>
            </a:pPr>
            <a:r>
              <a:rPr lang="en-US">
                <a:solidFill>
                  <a:schemeClr val="tx2">
                    <a:lumMod val="60000"/>
                    <a:lumOff val="40000"/>
                  </a:schemeClr>
                </a:solidFill>
                <a:latin typeface="Bahnschrift SemiCondensed" panose="020B0502040204020203" pitchFamily="34" charset="0"/>
                <a:cs typeface="Calibri" panose="020F0502020204030204"/>
              </a:rPr>
              <a:t>Data quality monitoring</a:t>
            </a:r>
          </a:p>
        </p:txBody>
      </p:sp>
      <p:pic>
        <p:nvPicPr>
          <p:cNvPr id="10" name="Graphic 9" descr="Lint">
            <a:extLst>
              <a:ext uri="{FF2B5EF4-FFF2-40B4-BE49-F238E27FC236}">
                <a16:creationId xmlns:a16="http://schemas.microsoft.com/office/drawing/2014/main" id="{2A0027FA-D906-433B-9D55-0160AFCD27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819362" y="2154351"/>
            <a:ext cx="247012" cy="242243"/>
          </a:xfrm>
          <a:prstGeom prst="rect">
            <a:avLst/>
          </a:prstGeom>
        </p:spPr>
      </p:pic>
      <p:sp>
        <p:nvSpPr>
          <p:cNvPr id="11" name="Rechthoek 10">
            <a:extLst>
              <a:ext uri="{FF2B5EF4-FFF2-40B4-BE49-F238E27FC236}">
                <a16:creationId xmlns:a16="http://schemas.microsoft.com/office/drawing/2014/main" id="{F97F5A65-CE4D-4B3F-B7AE-8E3E5BA70A47}"/>
              </a:ext>
            </a:extLst>
          </p:cNvPr>
          <p:cNvSpPr/>
          <p:nvPr/>
        </p:nvSpPr>
        <p:spPr>
          <a:xfrm>
            <a:off x="8658890" y="2727781"/>
            <a:ext cx="3674878" cy="1622752"/>
          </a:xfrm>
          <a:prstGeom prst="rect">
            <a:avLst/>
          </a:prstGeom>
        </p:spPr>
        <p:txBody>
          <a:bodyPr wrap="square">
            <a:spAutoFit/>
          </a:bodyPr>
          <a:lstStyle/>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Apex One/ Central</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Trend Micro Deep Security</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a:t>
            </a:r>
            <a:r>
              <a:rPr lang="en-US" sz="1500" b="1" err="1">
                <a:latin typeface="Bahnschrift SemiCondensed" panose="020B0502040204020203" pitchFamily="34" charset="0"/>
                <a:cs typeface="Calibri" panose="020F0502020204030204"/>
              </a:rPr>
              <a:t>opsomming</a:t>
            </a:r>
            <a:r>
              <a:rPr lang="en-US" sz="1500" b="1">
                <a:latin typeface="Bahnschrift SemiCondensed" panose="020B0502040204020203" pitchFamily="34" charset="0"/>
                <a:cs typeface="Calibri" panose="020F0502020204030204"/>
              </a:rPr>
              <a:t> van product(</a:t>
            </a:r>
            <a:r>
              <a:rPr lang="en-US" sz="1500" b="1" err="1">
                <a:latin typeface="Bahnschrift SemiCondensed" panose="020B0502040204020203" pitchFamily="34" charset="0"/>
                <a:cs typeface="Calibri" panose="020F0502020204030204"/>
              </a:rPr>
              <a:t>namen</a:t>
            </a:r>
            <a:r>
              <a:rPr lang="en-US" sz="1500" b="1">
                <a:latin typeface="Bahnschrift SemiCondensed" panose="020B0502040204020203" pitchFamily="34" charset="0"/>
                <a:cs typeface="Calibri" panose="020F0502020204030204"/>
              </a:rPr>
              <a:t>)</a:t>
            </a:r>
          </a:p>
          <a:p>
            <a:pPr marL="285750" indent="-285750">
              <a:lnSpc>
                <a:spcPct val="150000"/>
              </a:lnSpc>
              <a:spcBef>
                <a:spcPts val="500"/>
              </a:spcBef>
              <a:buFont typeface="Wingdings" panose="05000000000000000000" pitchFamily="2" charset="2"/>
              <a:buChar char="ü"/>
            </a:pPr>
            <a:r>
              <a:rPr lang="en-US" sz="1500" b="1">
                <a:latin typeface="Bahnschrift SemiCondensed" panose="020B0502040204020203" pitchFamily="34" charset="0"/>
                <a:cs typeface="Calibri" panose="020F0502020204030204"/>
              </a:rPr>
              <a:t>Logo’s van vendors </a:t>
            </a:r>
            <a:r>
              <a:rPr lang="en-US" sz="1500" b="1" err="1">
                <a:latin typeface="Bahnschrift SemiCondensed" panose="020B0502040204020203" pitchFamily="34" charset="0"/>
                <a:cs typeface="Calibri" panose="020F0502020204030204"/>
              </a:rPr>
              <a:t>ernaast</a:t>
            </a:r>
            <a:endParaRPr lang="en-US" sz="1500" b="1">
              <a:latin typeface="Bahnschrift SemiCondensed" panose="020B0502040204020203" pitchFamily="34" charset="0"/>
              <a:cs typeface="Calibri" panose="020F0502020204030204"/>
            </a:endParaRPr>
          </a:p>
        </p:txBody>
      </p:sp>
      <p:grpSp>
        <p:nvGrpSpPr>
          <p:cNvPr id="12" name="Group 3">
            <a:extLst>
              <a:ext uri="{FF2B5EF4-FFF2-40B4-BE49-F238E27FC236}">
                <a16:creationId xmlns:a16="http://schemas.microsoft.com/office/drawing/2014/main" id="{878F28F8-16E8-4887-8CFC-6C80AF6B40BB}"/>
              </a:ext>
            </a:extLst>
          </p:cNvPr>
          <p:cNvGrpSpPr/>
          <p:nvPr/>
        </p:nvGrpSpPr>
        <p:grpSpPr>
          <a:xfrm>
            <a:off x="8658889" y="2197683"/>
            <a:ext cx="3533111" cy="409984"/>
            <a:chOff x="8405324" y="5281512"/>
            <a:chExt cx="2208562" cy="423784"/>
          </a:xfrm>
        </p:grpSpPr>
        <p:sp>
          <p:nvSpPr>
            <p:cNvPr id="13" name="Freeform: Shape 9">
              <a:extLst>
                <a:ext uri="{FF2B5EF4-FFF2-40B4-BE49-F238E27FC236}">
                  <a16:creationId xmlns:a16="http://schemas.microsoft.com/office/drawing/2014/main" id="{98F58D29-F5CB-45C9-BC67-7C2994133030}"/>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4" name="TextBox 19">
              <a:extLst>
                <a:ext uri="{FF2B5EF4-FFF2-40B4-BE49-F238E27FC236}">
                  <a16:creationId xmlns:a16="http://schemas.microsoft.com/office/drawing/2014/main" id="{EBE34912-BEDF-4E0F-B93A-5FC000AC95BC}"/>
                </a:ext>
              </a:extLst>
            </p:cNvPr>
            <p:cNvSpPr txBox="1"/>
            <p:nvPr/>
          </p:nvSpPr>
          <p:spPr>
            <a:xfrm>
              <a:off x="8510108" y="5281512"/>
              <a:ext cx="1935920"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Products</a:t>
              </a:r>
            </a:p>
          </p:txBody>
        </p:sp>
      </p:grpSp>
      <p:pic>
        <p:nvPicPr>
          <p:cNvPr id="15" name="Graphic 14" descr="Lint">
            <a:extLst>
              <a:ext uri="{FF2B5EF4-FFF2-40B4-BE49-F238E27FC236}">
                <a16:creationId xmlns:a16="http://schemas.microsoft.com/office/drawing/2014/main" id="{86F26CB8-DA97-4536-A952-70B54D1CD3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6971762" y="2306751"/>
            <a:ext cx="247012" cy="242243"/>
          </a:xfrm>
          <a:prstGeom prst="rect">
            <a:avLst/>
          </a:prstGeom>
        </p:spPr>
      </p:pic>
      <p:grpSp>
        <p:nvGrpSpPr>
          <p:cNvPr id="17" name="Group 3">
            <a:extLst>
              <a:ext uri="{FF2B5EF4-FFF2-40B4-BE49-F238E27FC236}">
                <a16:creationId xmlns:a16="http://schemas.microsoft.com/office/drawing/2014/main" id="{C9C47298-E7DD-4763-95B8-F761F24094F2}"/>
              </a:ext>
            </a:extLst>
          </p:cNvPr>
          <p:cNvGrpSpPr/>
          <p:nvPr/>
        </p:nvGrpSpPr>
        <p:grpSpPr>
          <a:xfrm rot="10800000">
            <a:off x="0" y="4789968"/>
            <a:ext cx="2211572" cy="409984"/>
            <a:chOff x="8405324" y="5336467"/>
            <a:chExt cx="2208562" cy="423784"/>
          </a:xfrm>
        </p:grpSpPr>
        <p:sp>
          <p:nvSpPr>
            <p:cNvPr id="18" name="Freeform: Shape 9">
              <a:extLst>
                <a:ext uri="{FF2B5EF4-FFF2-40B4-BE49-F238E27FC236}">
                  <a16:creationId xmlns:a16="http://schemas.microsoft.com/office/drawing/2014/main" id="{385859D8-0C4E-4B7F-AF68-66661B639B47}"/>
                </a:ext>
              </a:extLst>
            </p:cNvPr>
            <p:cNvSpPr/>
            <p:nvPr/>
          </p:nvSpPr>
          <p:spPr>
            <a:xfrm rot="16200000">
              <a:off x="9342282" y="4419792"/>
              <a:ext cx="334646" cy="2208562"/>
            </a:xfrm>
            <a:prstGeom prst="round2SameRect">
              <a:avLst>
                <a:gd name="adj1" fmla="val 50000"/>
                <a:gd name="adj2" fmla="val 0"/>
              </a:avLst>
            </a:prstGeom>
            <a:solidFill>
              <a:srgbClr val="60952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Questrial" panose="02000000000000000000" pitchFamily="2" charset="0"/>
              </a:endParaRPr>
            </a:p>
          </p:txBody>
        </p:sp>
        <p:sp>
          <p:nvSpPr>
            <p:cNvPr id="19" name="TextBox 19">
              <a:extLst>
                <a:ext uri="{FF2B5EF4-FFF2-40B4-BE49-F238E27FC236}">
                  <a16:creationId xmlns:a16="http://schemas.microsoft.com/office/drawing/2014/main" id="{B97BD238-30C4-4DA1-8192-71E0A07A1271}"/>
                </a:ext>
              </a:extLst>
            </p:cNvPr>
            <p:cNvSpPr txBox="1"/>
            <p:nvPr/>
          </p:nvSpPr>
          <p:spPr>
            <a:xfrm rot="10800000">
              <a:off x="8510109" y="5336467"/>
              <a:ext cx="1266719" cy="423784"/>
            </a:xfrm>
            <a:prstGeom prst="rect">
              <a:avLst/>
            </a:prstGeom>
            <a:ln>
              <a:noFill/>
            </a:ln>
          </p:spPr>
          <p:txBody>
            <a:bodyPr wrap="square">
              <a:spAutoFit/>
            </a:bodyPr>
            <a:lstStyle>
              <a:defPPr>
                <a:defRPr lang="en-US"/>
              </a:defPPr>
              <a:lvl1pPr>
                <a:lnSpc>
                  <a:spcPct val="130000"/>
                </a:lnSpc>
                <a:defRPr sz="1200">
                  <a:solidFill>
                    <a:srgbClr val="66666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sz="1800" b="1">
                  <a:solidFill>
                    <a:schemeClr val="bg1"/>
                  </a:solidFill>
                  <a:latin typeface="Bahnschrift SemiBold Condensed" panose="020B0502040204020203" pitchFamily="34" charset="0"/>
                  <a:ea typeface="Roboto Light" panose="02000000000000000000" pitchFamily="2" charset="0"/>
                  <a:cs typeface="Poppins" panose="00000500000000000000" pitchFamily="50" charset="0"/>
                </a:rPr>
                <a:t> Solutions</a:t>
              </a:r>
            </a:p>
          </p:txBody>
        </p:sp>
      </p:grpSp>
      <p:pic>
        <p:nvPicPr>
          <p:cNvPr id="5" name="Graphic 4" descr="Biologisch gevaar">
            <a:extLst>
              <a:ext uri="{FF2B5EF4-FFF2-40B4-BE49-F238E27FC236}">
                <a16:creationId xmlns:a16="http://schemas.microsoft.com/office/drawing/2014/main" id="{78CAD6CE-5904-4C9F-A276-BAD7570515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2121602"/>
            <a:ext cx="914400" cy="914400"/>
          </a:xfrm>
          <a:prstGeom prst="rect">
            <a:avLst/>
          </a:prstGeom>
        </p:spPr>
      </p:pic>
    </p:spTree>
    <p:extLst>
      <p:ext uri="{BB962C8B-B14F-4D97-AF65-F5344CB8AC3E}">
        <p14:creationId xmlns:p14="http://schemas.microsoft.com/office/powerpoint/2010/main" val="144357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p:tgtEl>
                                          <p:spTgt spid="40"/>
                                        </p:tgtEl>
                                        <p:attrNameLst>
                                          <p:attrName>ppt_x</p:attrName>
                                        </p:attrNameLst>
                                      </p:cBhvr>
                                      <p:tavLst>
                                        <p:tav tm="0">
                                          <p:val>
                                            <p:strVal val="#ppt_x-#ppt_w*1.125000"/>
                                          </p:val>
                                        </p:tav>
                                        <p:tav tm="100000">
                                          <p:val>
                                            <p:strVal val="#ppt_x"/>
                                          </p:val>
                                        </p:tav>
                                      </p:tavLst>
                                    </p:anim>
                                    <p:animEffect transition="in" filter="wipe(right)">
                                      <p:cBhvr>
                                        <p:cTn id="8" dur="1000"/>
                                        <p:tgtEl>
                                          <p:spTgt spid="40"/>
                                        </p:tgtEl>
                                      </p:cBhvr>
                                    </p:animEffect>
                                  </p:childTnLst>
                                </p:cTn>
                              </p:par>
                              <p:par>
                                <p:cTn id="9" presetID="10" presetClass="entr" presetSubtype="0" fill="hold" grpId="0" nodeType="with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5000"/>
                            </p:stCondLst>
                            <p:childTnLst>
                              <p:par>
                                <p:cTn id="17" presetID="1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p:tgtEl>
                                          <p:spTgt spid="12"/>
                                        </p:tgtEl>
                                        <p:attrNameLst>
                                          <p:attrName>ppt_x</p:attrName>
                                        </p:attrNameLst>
                                      </p:cBhvr>
                                      <p:tavLst>
                                        <p:tav tm="0">
                                          <p:val>
                                            <p:strVal val="#ppt_x+#ppt_w*1.125000"/>
                                          </p:val>
                                        </p:tav>
                                        <p:tav tm="100000">
                                          <p:val>
                                            <p:strVal val="#ppt_x"/>
                                          </p:val>
                                        </p:tav>
                                      </p:tavLst>
                                    </p:anim>
                                    <p:animEffect transition="in" filter="wipe(left)">
                                      <p:cBhvr>
                                        <p:cTn id="20" dur="1000"/>
                                        <p:tgtEl>
                                          <p:spTgt spid="12"/>
                                        </p:tgtEl>
                                      </p:cBhvr>
                                    </p:animEffect>
                                  </p:childTnLst>
                                </p:cTn>
                              </p:par>
                            </p:childTnLst>
                          </p:cTn>
                        </p:par>
                        <p:par>
                          <p:cTn id="21" fill="hold">
                            <p:stCondLst>
                              <p:cond delay="6000"/>
                            </p:stCondLst>
                            <p:childTnLst>
                              <p:par>
                                <p:cTn id="22" presetID="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6500"/>
                            </p:stCondLst>
                            <p:childTnLst>
                              <p:par>
                                <p:cTn id="27" presetID="1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p:tgtEl>
                                          <p:spTgt spid="17"/>
                                        </p:tgtEl>
                                        <p:attrNameLst>
                                          <p:attrName>ppt_x</p:attrName>
                                        </p:attrNameLst>
                                      </p:cBhvr>
                                      <p:tavLst>
                                        <p:tav tm="0">
                                          <p:val>
                                            <p:strVal val="#ppt_x+#ppt_w*1.125000"/>
                                          </p:val>
                                        </p:tav>
                                        <p:tav tm="100000">
                                          <p:val>
                                            <p:strVal val="#ppt_x"/>
                                          </p:val>
                                        </p:tav>
                                      </p:tavLst>
                                    </p:anim>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01: Mission</a:t>
            </a:r>
            <a:br>
              <a:rPr lang="nl-NL"/>
            </a:br>
            <a:r>
              <a:rPr lang="nl-NL" sz="3200">
                <a:solidFill>
                  <a:schemeClr val="accent1">
                    <a:lumMod val="60000"/>
                    <a:lumOff val="40000"/>
                  </a:schemeClr>
                </a:solidFill>
                <a:latin typeface="Bahnschrift SemiCondensed"/>
              </a:rPr>
              <a:t>Our mission</a:t>
            </a:r>
            <a:endParaRPr lang="nl-NL">
              <a:solidFill>
                <a:schemeClr val="accent1">
                  <a:lumMod val="60000"/>
                  <a:lumOff val="40000"/>
                </a:schemeClr>
              </a:solidFill>
              <a:latin typeface="Bahnschrift SemiCondensed"/>
            </a:endParaRPr>
          </a:p>
        </p:txBody>
      </p:sp>
      <p:sp>
        <p:nvSpPr>
          <p:cNvPr id="11" name="Tijdelijke aanduiding voor inhoud 2">
            <a:extLst>
              <a:ext uri="{FF2B5EF4-FFF2-40B4-BE49-F238E27FC236}">
                <a16:creationId xmlns:a16="http://schemas.microsoft.com/office/drawing/2014/main" id="{851DDCD6-F1B1-4BBF-90FA-35289D088CA9}"/>
              </a:ext>
            </a:extLst>
          </p:cNvPr>
          <p:cNvSpPr>
            <a:spLocks noGrp="1"/>
          </p:cNvSpPr>
          <p:nvPr>
            <p:ph idx="1"/>
          </p:nvPr>
        </p:nvSpPr>
        <p:spPr>
          <a:xfrm>
            <a:off x="838199" y="1985108"/>
            <a:ext cx="10716492" cy="507835"/>
          </a:xfrm>
        </p:spPr>
        <p:txBody>
          <a:bodyPr vert="horz" lIns="91440" tIns="45720" rIns="91440" bIns="45720" rtlCol="0" anchor="t">
            <a:normAutofit/>
          </a:bodyPr>
          <a:lstStyle/>
          <a:p>
            <a:pPr marL="0" indent="0" algn="ctr">
              <a:buNone/>
            </a:pPr>
            <a:r>
              <a:rPr lang="en-US" sz="2400" b="1">
                <a:solidFill>
                  <a:srgbClr val="800080"/>
                </a:solidFill>
                <a:latin typeface="Bahnschrift SemiCondensed" panose="020B0502040204020203" pitchFamily="34" charset="0"/>
              </a:rPr>
              <a:t>“Giving organizations full control over IT with minimum risk and maximum safety.”</a:t>
            </a:r>
          </a:p>
        </p:txBody>
      </p:sp>
      <p:sp>
        <p:nvSpPr>
          <p:cNvPr id="5" name="Shape">
            <a:extLst>
              <a:ext uri="{FF2B5EF4-FFF2-40B4-BE49-F238E27FC236}">
                <a16:creationId xmlns:a16="http://schemas.microsoft.com/office/drawing/2014/main" id="{AD7D3789-E664-4506-913B-8D957033BA42}"/>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3" name="Tijdelijke aanduiding voor dianummer 2">
            <a:extLst>
              <a:ext uri="{FF2B5EF4-FFF2-40B4-BE49-F238E27FC236}">
                <a16:creationId xmlns:a16="http://schemas.microsoft.com/office/drawing/2014/main" id="{D3EF178C-DF9C-4912-BB65-98B8015DC797}"/>
              </a:ext>
            </a:extLst>
          </p:cNvPr>
          <p:cNvSpPr>
            <a:spLocks noGrp="1"/>
          </p:cNvSpPr>
          <p:nvPr>
            <p:ph type="sldNum" sz="quarter" idx="12"/>
          </p:nvPr>
        </p:nvSpPr>
        <p:spPr>
          <a:xfrm>
            <a:off x="10847377" y="6470646"/>
            <a:ext cx="285706" cy="365125"/>
          </a:xfrm>
        </p:spPr>
        <p:txBody>
          <a:bodyPr/>
          <a:lstStyle/>
          <a:p>
            <a:fld id="{62A953E7-7958-4895-993A-01B4415265BB}" type="slidenum">
              <a:rPr lang="nl-NL" b="1" smtClean="0">
                <a:solidFill>
                  <a:schemeClr val="accent2">
                    <a:lumMod val="50000"/>
                  </a:schemeClr>
                </a:solidFill>
                <a:latin typeface="Bahnschrift SemiBold Condensed" panose="020B0502040204020203" pitchFamily="34" charset="0"/>
              </a:rPr>
              <a:t>3</a:t>
            </a:fld>
            <a:endParaRPr lang="nl-NL" b="1">
              <a:solidFill>
                <a:schemeClr val="accent2">
                  <a:lumMod val="50000"/>
                </a:schemeClr>
              </a:solidFill>
              <a:latin typeface="Bahnschrift SemiBold Condensed" panose="020B0502040204020203" pitchFamily="34" charset="0"/>
            </a:endParaRPr>
          </a:p>
        </p:txBody>
      </p:sp>
      <p:sp>
        <p:nvSpPr>
          <p:cNvPr id="6" name="Tijdelijke aanduiding voor inhoud 2">
            <a:extLst>
              <a:ext uri="{FF2B5EF4-FFF2-40B4-BE49-F238E27FC236}">
                <a16:creationId xmlns:a16="http://schemas.microsoft.com/office/drawing/2014/main" id="{447C63E7-803A-434A-B3A0-C6F7DE6C66CA}"/>
              </a:ext>
            </a:extLst>
          </p:cNvPr>
          <p:cNvSpPr txBox="1">
            <a:spLocks/>
          </p:cNvSpPr>
          <p:nvPr/>
        </p:nvSpPr>
        <p:spPr>
          <a:xfrm>
            <a:off x="838199" y="2656449"/>
            <a:ext cx="10716492" cy="66426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We flourish by participating in customer teams and understanding their needs.</a:t>
            </a:r>
          </a:p>
          <a:p>
            <a:pPr marL="457200" lvl="1" indent="0">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 </a:t>
            </a:r>
          </a:p>
        </p:txBody>
      </p:sp>
      <p:sp>
        <p:nvSpPr>
          <p:cNvPr id="7" name="Tijdelijke aanduiding voor inhoud 2">
            <a:extLst>
              <a:ext uri="{FF2B5EF4-FFF2-40B4-BE49-F238E27FC236}">
                <a16:creationId xmlns:a16="http://schemas.microsoft.com/office/drawing/2014/main" id="{FDB889A1-4632-4E3A-9107-C2290998FBBC}"/>
              </a:ext>
            </a:extLst>
          </p:cNvPr>
          <p:cNvSpPr txBox="1">
            <a:spLocks/>
          </p:cNvSpPr>
          <p:nvPr/>
        </p:nvSpPr>
        <p:spPr>
          <a:xfrm>
            <a:off x="838199" y="3250440"/>
            <a:ext cx="10716492" cy="162956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By predefined steps of analysis, we deliver insights in the level of IT-control and -risk, implement </a:t>
            </a:r>
          </a:p>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consolidated and transparent solutions based on best practices and assist in maintaining a controllable </a:t>
            </a:r>
          </a:p>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environment within safety guardrails.</a:t>
            </a:r>
            <a:endParaRPr lang="nl-NL">
              <a:cs typeface="Calibri" panose="020F0502020204030204"/>
            </a:endParaRPr>
          </a:p>
        </p:txBody>
      </p:sp>
      <p:sp>
        <p:nvSpPr>
          <p:cNvPr id="8" name="Tijdelijke aanduiding voor inhoud 2">
            <a:extLst>
              <a:ext uri="{FF2B5EF4-FFF2-40B4-BE49-F238E27FC236}">
                <a16:creationId xmlns:a16="http://schemas.microsoft.com/office/drawing/2014/main" id="{0A7DFF52-27BE-4D84-A256-1DF6288CCF50}"/>
              </a:ext>
            </a:extLst>
          </p:cNvPr>
          <p:cNvSpPr txBox="1">
            <a:spLocks/>
          </p:cNvSpPr>
          <p:nvPr/>
        </p:nvSpPr>
        <p:spPr>
          <a:xfrm>
            <a:off x="838199" y="4312119"/>
            <a:ext cx="10716492" cy="168442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endParaRPr lang="en-US" sz="1800">
              <a:solidFill>
                <a:schemeClr val="tx2">
                  <a:lumMod val="60000"/>
                  <a:lumOff val="40000"/>
                </a:schemeClr>
              </a:solidFill>
              <a:latin typeface="Bahnschrift SemiCondensed" panose="020B0502040204020203" pitchFamily="34" charset="0"/>
            </a:endParaRPr>
          </a:p>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We deliver and implement products and services for awareness, connectivity, cybersecurity,</a:t>
            </a:r>
          </a:p>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cloud automation and mobility solutions. Through continues improvements we help customers </a:t>
            </a:r>
          </a:p>
          <a:p>
            <a:pPr marL="457200" lvl="1" indent="0">
              <a:lnSpc>
                <a:spcPct val="100000"/>
              </a:lnSpc>
              <a:buFont typeface="Arial" panose="020B0604020202020204" pitchFamily="34" charset="0"/>
              <a:buNone/>
            </a:pPr>
            <a:r>
              <a:rPr lang="en-US" sz="1800">
                <a:solidFill>
                  <a:schemeClr val="tx2">
                    <a:lumMod val="60000"/>
                    <a:lumOff val="40000"/>
                  </a:schemeClr>
                </a:solidFill>
                <a:latin typeface="Bahnschrift SemiCondensed" panose="020B0502040204020203" pitchFamily="34" charset="0"/>
              </a:rPr>
              <a:t>to stay safe and in control in a sensible way. </a:t>
            </a:r>
          </a:p>
          <a:p>
            <a:pPr marL="457200" lvl="1" indent="0">
              <a:lnSpc>
                <a:spcPct val="100000"/>
              </a:lnSpc>
              <a:buFont typeface="Arial" panose="020B0604020202020204" pitchFamily="34" charset="0"/>
              <a:buNone/>
            </a:pPr>
            <a:endParaRPr lang="en-US" sz="1800">
              <a:solidFill>
                <a:schemeClr val="tx2">
                  <a:lumMod val="60000"/>
                  <a:lumOff val="40000"/>
                </a:schemeClr>
              </a:solidFill>
              <a:latin typeface="Bahnschrift SemiCondensed" panose="020B0502040204020203" pitchFamily="34" charset="0"/>
            </a:endParaRPr>
          </a:p>
          <a:p>
            <a:pPr marL="0" indent="0">
              <a:buFont typeface="Arial" panose="020B0604020202020204" pitchFamily="34" charset="0"/>
              <a:buNone/>
            </a:pPr>
            <a:endParaRPr lang="nl-NL">
              <a:cs typeface="Calibri" panose="020F0502020204030204"/>
            </a:endParaRPr>
          </a:p>
          <a:p>
            <a:endParaRPr lang="nl-NL">
              <a:cs typeface="Calibri" panose="020F0502020204030204"/>
            </a:endParaRPr>
          </a:p>
        </p:txBody>
      </p:sp>
    </p:spTree>
    <p:extLst>
      <p:ext uri="{BB962C8B-B14F-4D97-AF65-F5344CB8AC3E}">
        <p14:creationId xmlns:p14="http://schemas.microsoft.com/office/powerpoint/2010/main" val="3143948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2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5000"/>
                            </p:stCondLst>
                            <p:childTnLst>
                              <p:par>
                                <p:cTn id="13" presetID="10" presetClass="entr" presetSubtype="0" fill="hold" grpId="0" nodeType="afterEffect">
                                  <p:stCondLst>
                                    <p:cond delay="20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9000"/>
                            </p:stCondLst>
                            <p:childTnLst>
                              <p:par>
                                <p:cTn id="17" presetID="10" presetClass="entr" presetSubtype="0" fill="hold" grpId="0" nodeType="afterEffect">
                                  <p:stCondLst>
                                    <p:cond delay="20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01: Mission</a:t>
            </a:r>
            <a:br>
              <a:rPr lang="nl-NL"/>
            </a:br>
            <a:r>
              <a:rPr lang="nl-NL" sz="3200">
                <a:solidFill>
                  <a:schemeClr val="accent1">
                    <a:lumMod val="60000"/>
                    <a:lumOff val="40000"/>
                  </a:schemeClr>
                </a:solidFill>
                <a:latin typeface="Bahnschrift SemiCondensed"/>
              </a:rPr>
              <a:t>Our pay-off</a:t>
            </a:r>
            <a:endParaRPr lang="nl-NL">
              <a:solidFill>
                <a:schemeClr val="accent1">
                  <a:lumMod val="60000"/>
                  <a:lumOff val="40000"/>
                </a:schemeClr>
              </a:solidFill>
              <a:latin typeface="Bahnschrift SemiCondensed"/>
            </a:endParaRPr>
          </a:p>
        </p:txBody>
      </p:sp>
      <p:sp>
        <p:nvSpPr>
          <p:cNvPr id="11" name="Tijdelijke aanduiding voor inhoud 2">
            <a:extLst>
              <a:ext uri="{FF2B5EF4-FFF2-40B4-BE49-F238E27FC236}">
                <a16:creationId xmlns:a16="http://schemas.microsoft.com/office/drawing/2014/main" id="{851DDCD6-F1B1-4BBF-90FA-35289D088CA9}"/>
              </a:ext>
            </a:extLst>
          </p:cNvPr>
          <p:cNvSpPr>
            <a:spLocks noGrp="1"/>
          </p:cNvSpPr>
          <p:nvPr>
            <p:ph idx="1"/>
          </p:nvPr>
        </p:nvSpPr>
        <p:spPr>
          <a:xfrm>
            <a:off x="838199" y="1985108"/>
            <a:ext cx="10716492" cy="4162672"/>
          </a:xfrm>
          <a:effectLst/>
        </p:spPr>
        <p:txBody>
          <a:bodyPr vert="horz" lIns="91440" tIns="45720" rIns="91440" bIns="45720" rtlCol="0" anchor="t">
            <a:normAutofit/>
          </a:bodyPr>
          <a:lstStyle/>
          <a:p>
            <a:pPr marL="457200" lvl="1" indent="0">
              <a:lnSpc>
                <a:spcPct val="100000"/>
              </a:lnSpc>
              <a:buNone/>
            </a:pPr>
            <a:endParaRPr lang="en-US" sz="1800">
              <a:solidFill>
                <a:schemeClr val="tx2">
                  <a:lumMod val="60000"/>
                  <a:lumOff val="40000"/>
                </a:schemeClr>
              </a:solidFill>
              <a:latin typeface="Bahnschrift SemiCondensed" panose="020B0502040204020203" pitchFamily="34" charset="0"/>
            </a:endParaRPr>
          </a:p>
          <a:p>
            <a:pPr marL="0" indent="0">
              <a:buNone/>
            </a:pPr>
            <a:endParaRPr lang="nl-NL">
              <a:cs typeface="Calibri" panose="020F0502020204030204"/>
            </a:endParaRPr>
          </a:p>
          <a:p>
            <a:pPr marL="0" indent="0" algn="ctr">
              <a:buNone/>
            </a:pPr>
            <a:r>
              <a:rPr lang="nl-NL" sz="8000">
                <a:latin typeface="Bahnschrift SemiBold Condensed" panose="020B0502040204020203" pitchFamily="34" charset="0"/>
                <a:cs typeface="Calibri" panose="020F0502020204030204"/>
              </a:rPr>
              <a:t>WE KEEP YOU COVERED</a:t>
            </a:r>
          </a:p>
        </p:txBody>
      </p:sp>
      <p:sp>
        <p:nvSpPr>
          <p:cNvPr id="5" name="Shape">
            <a:extLst>
              <a:ext uri="{FF2B5EF4-FFF2-40B4-BE49-F238E27FC236}">
                <a16:creationId xmlns:a16="http://schemas.microsoft.com/office/drawing/2014/main" id="{1FCD4A7B-35C5-4E01-87C1-2D9EDE906187}"/>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8" name="Tijdelijke aanduiding voor dianummer 2">
            <a:extLst>
              <a:ext uri="{FF2B5EF4-FFF2-40B4-BE49-F238E27FC236}">
                <a16:creationId xmlns:a16="http://schemas.microsoft.com/office/drawing/2014/main" id="{556B85BC-FF25-4388-9119-476CDF5DBD34}"/>
              </a:ext>
            </a:extLst>
          </p:cNvPr>
          <p:cNvSpPr>
            <a:spLocks noGrp="1"/>
          </p:cNvSpPr>
          <p:nvPr>
            <p:ph type="sldNum" sz="quarter" idx="12"/>
          </p:nvPr>
        </p:nvSpPr>
        <p:spPr>
          <a:xfrm>
            <a:off x="10847377" y="6470646"/>
            <a:ext cx="285706" cy="365125"/>
          </a:xfrm>
        </p:spPr>
        <p:txBody>
          <a:bodyPr/>
          <a:lstStyle/>
          <a:p>
            <a:fld id="{62A953E7-7958-4895-993A-01B4415265BB}" type="slidenum">
              <a:rPr lang="nl-NL" b="1" smtClean="0">
                <a:solidFill>
                  <a:schemeClr val="accent2">
                    <a:lumMod val="50000"/>
                  </a:schemeClr>
                </a:solidFill>
                <a:latin typeface="Bahnschrift SemiBold Condensed" panose="020B0502040204020203" pitchFamily="34" charset="0"/>
              </a:rPr>
              <a:t>4</a:t>
            </a:fld>
            <a:endParaRPr lang="nl-NL" b="1">
              <a:solidFill>
                <a:schemeClr val="accent2">
                  <a:lumMod val="50000"/>
                </a:schemeClr>
              </a:solidFill>
              <a:latin typeface="Bahnschrift SemiBold Condensed" panose="020B0502040204020203" pitchFamily="34" charset="0"/>
            </a:endParaRPr>
          </a:p>
        </p:txBody>
      </p:sp>
    </p:spTree>
    <p:extLst>
      <p:ext uri="{BB962C8B-B14F-4D97-AF65-F5344CB8AC3E}">
        <p14:creationId xmlns:p14="http://schemas.microsoft.com/office/powerpoint/2010/main" val="2414995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1000"/>
                                  </p:stCondLst>
                                  <p:childTnLst>
                                    <p:set>
                                      <p:cBhvr>
                                        <p:cTn id="6" dur="1" fill="hold">
                                          <p:stCondLst>
                                            <p:cond delay="0"/>
                                          </p:stCondLst>
                                        </p:cTn>
                                        <p:tgtEl>
                                          <p:spTgt spid="11">
                                            <p:txEl>
                                              <p:pRg st="2" end="2"/>
                                            </p:txEl>
                                          </p:spTgt>
                                        </p:tgtEl>
                                        <p:attrNameLst>
                                          <p:attrName>style.visibility</p:attrName>
                                        </p:attrNameLst>
                                      </p:cBhvr>
                                      <p:to>
                                        <p:strVal val="visible"/>
                                      </p:to>
                                    </p:set>
                                    <p:anim calcmode="lin" valueType="num">
                                      <p:cBhvr>
                                        <p:cTn id="7" dur="5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02: Goal</a:t>
            </a:r>
            <a:br>
              <a:rPr lang="nl-NL"/>
            </a:br>
            <a:r>
              <a:rPr lang="nl-NL" sz="3200">
                <a:solidFill>
                  <a:schemeClr val="accent1">
                    <a:lumMod val="60000"/>
                    <a:lumOff val="40000"/>
                  </a:schemeClr>
                </a:solidFill>
                <a:latin typeface="Bahnschrift SemiCondensed"/>
              </a:rPr>
              <a:t>Our </a:t>
            </a:r>
            <a:r>
              <a:rPr lang="en-US" sz="3200">
                <a:solidFill>
                  <a:schemeClr val="accent1">
                    <a:lumMod val="60000"/>
                    <a:lumOff val="40000"/>
                  </a:schemeClr>
                </a:solidFill>
                <a:latin typeface="Bahnschrift SemiCondensed"/>
              </a:rPr>
              <a:t>road</a:t>
            </a:r>
            <a:r>
              <a:rPr lang="nl-NL" sz="3200">
                <a:solidFill>
                  <a:schemeClr val="accent1">
                    <a:lumMod val="60000"/>
                    <a:lumOff val="40000"/>
                  </a:schemeClr>
                </a:solidFill>
                <a:latin typeface="Bahnschrift SemiCondensed"/>
              </a:rPr>
              <a:t> to </a:t>
            </a:r>
            <a:r>
              <a:rPr lang="nl-NL" sz="3200" err="1">
                <a:solidFill>
                  <a:schemeClr val="accent1">
                    <a:lumMod val="60000"/>
                    <a:lumOff val="40000"/>
                  </a:schemeClr>
                </a:solidFill>
                <a:latin typeface="Bahnschrift SemiCondensed"/>
              </a:rPr>
              <a:t>success</a:t>
            </a:r>
            <a:endParaRPr lang="nl-NL">
              <a:solidFill>
                <a:schemeClr val="accent1">
                  <a:lumMod val="60000"/>
                  <a:lumOff val="40000"/>
                </a:schemeClr>
              </a:solidFill>
              <a:latin typeface="Bahnschrift SemiCondensed"/>
            </a:endParaRPr>
          </a:p>
        </p:txBody>
      </p:sp>
      <p:pic>
        <p:nvPicPr>
          <p:cNvPr id="14" name="Graphic 13" descr="Doel">
            <a:extLst>
              <a:ext uri="{FF2B5EF4-FFF2-40B4-BE49-F238E27FC236}">
                <a16:creationId xmlns:a16="http://schemas.microsoft.com/office/drawing/2014/main" id="{0A250927-066D-4F85-A936-FBB00B3BBDD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7564" y="4739572"/>
            <a:ext cx="727029" cy="727029"/>
          </a:xfrm>
          <a:prstGeom prst="rect">
            <a:avLst/>
          </a:prstGeom>
        </p:spPr>
      </p:pic>
      <p:cxnSp>
        <p:nvCxnSpPr>
          <p:cNvPr id="19" name="Rechte verbindingslijn 18">
            <a:extLst>
              <a:ext uri="{FF2B5EF4-FFF2-40B4-BE49-F238E27FC236}">
                <a16:creationId xmlns:a16="http://schemas.microsoft.com/office/drawing/2014/main" id="{143F2C02-7365-428F-9C7B-39EFCA07D9CB}"/>
              </a:ext>
            </a:extLst>
          </p:cNvPr>
          <p:cNvCxnSpPr>
            <a:cxnSpLocks/>
          </p:cNvCxnSpPr>
          <p:nvPr/>
        </p:nvCxnSpPr>
        <p:spPr>
          <a:xfrm>
            <a:off x="7490691" y="2161309"/>
            <a:ext cx="0" cy="1995055"/>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94BDCB37-3935-4C63-977E-DAB3241BB181}"/>
              </a:ext>
            </a:extLst>
          </p:cNvPr>
          <p:cNvCxnSpPr/>
          <p:nvPr/>
        </p:nvCxnSpPr>
        <p:spPr>
          <a:xfrm>
            <a:off x="7490691" y="4165596"/>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7D0E0D05-1D80-468F-8C11-546F25E35CF2}"/>
              </a:ext>
            </a:extLst>
          </p:cNvPr>
          <p:cNvCxnSpPr/>
          <p:nvPr/>
        </p:nvCxnSpPr>
        <p:spPr>
          <a:xfrm>
            <a:off x="5601854" y="2544620"/>
            <a:ext cx="0" cy="2530763"/>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EBD907E9-7C12-4B54-B247-94514A7B7F60}"/>
              </a:ext>
            </a:extLst>
          </p:cNvPr>
          <p:cNvCxnSpPr/>
          <p:nvPr/>
        </p:nvCxnSpPr>
        <p:spPr>
          <a:xfrm>
            <a:off x="5601854" y="5075383"/>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C86ABAB3-3C87-414A-A2F3-0455189CF34D}"/>
              </a:ext>
            </a:extLst>
          </p:cNvPr>
          <p:cNvCxnSpPr>
            <a:cxnSpLocks/>
          </p:cNvCxnSpPr>
          <p:nvPr/>
        </p:nvCxnSpPr>
        <p:spPr>
          <a:xfrm>
            <a:off x="2315683" y="3687620"/>
            <a:ext cx="0" cy="251971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AB719BF7-FA71-4CDB-81C1-1F4208D6541B}"/>
              </a:ext>
            </a:extLst>
          </p:cNvPr>
          <p:cNvCxnSpPr>
            <a:cxnSpLocks/>
          </p:cNvCxnSpPr>
          <p:nvPr/>
        </p:nvCxnSpPr>
        <p:spPr>
          <a:xfrm>
            <a:off x="2315683" y="6202217"/>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sp>
        <p:nvSpPr>
          <p:cNvPr id="28" name="Rechthoek 27">
            <a:extLst>
              <a:ext uri="{FF2B5EF4-FFF2-40B4-BE49-F238E27FC236}">
                <a16:creationId xmlns:a16="http://schemas.microsoft.com/office/drawing/2014/main" id="{5CFBE6FD-7A43-43C5-8F9C-14FF585FC0FB}"/>
              </a:ext>
            </a:extLst>
          </p:cNvPr>
          <p:cNvSpPr/>
          <p:nvPr/>
        </p:nvSpPr>
        <p:spPr>
          <a:xfrm>
            <a:off x="2315683" y="5767365"/>
            <a:ext cx="3390672" cy="369332"/>
          </a:xfrm>
          <a:prstGeom prst="rect">
            <a:avLst/>
          </a:prstGeom>
        </p:spPr>
        <p:txBody>
          <a:bodyPr wrap="none">
            <a:spAutoFit/>
          </a:bodyPr>
          <a:lstStyle/>
          <a:p>
            <a:r>
              <a:rPr lang="nl-NL">
                <a:solidFill>
                  <a:schemeClr val="accent1">
                    <a:lumMod val="75000"/>
                  </a:schemeClr>
                </a:solidFill>
                <a:latin typeface="Bahnschrift SemiCondensed"/>
              </a:rPr>
              <a:t>Q3 2020: Marketing on new </a:t>
            </a:r>
            <a:r>
              <a:rPr lang="nl-NL" err="1">
                <a:solidFill>
                  <a:schemeClr val="accent1">
                    <a:lumMod val="75000"/>
                  </a:schemeClr>
                </a:solidFill>
                <a:latin typeface="Bahnschrift SemiCondensed"/>
              </a:rPr>
              <a:t>identity</a:t>
            </a:r>
            <a:r>
              <a:rPr lang="nl-NL">
                <a:solidFill>
                  <a:schemeClr val="accent1">
                    <a:lumMod val="75000"/>
                  </a:schemeClr>
                </a:solidFill>
                <a:latin typeface="Bahnschrift SemiCondensed"/>
              </a:rPr>
              <a:t> </a:t>
            </a:r>
          </a:p>
        </p:txBody>
      </p:sp>
      <p:sp>
        <p:nvSpPr>
          <p:cNvPr id="29" name="Rechthoek 28">
            <a:extLst>
              <a:ext uri="{FF2B5EF4-FFF2-40B4-BE49-F238E27FC236}">
                <a16:creationId xmlns:a16="http://schemas.microsoft.com/office/drawing/2014/main" id="{10CF82C8-001F-4F3E-8659-39F3CEFA8F6D}"/>
              </a:ext>
            </a:extLst>
          </p:cNvPr>
          <p:cNvSpPr/>
          <p:nvPr/>
        </p:nvSpPr>
        <p:spPr>
          <a:xfrm>
            <a:off x="5619970" y="4650762"/>
            <a:ext cx="4713150" cy="369332"/>
          </a:xfrm>
          <a:prstGeom prst="rect">
            <a:avLst/>
          </a:prstGeom>
        </p:spPr>
        <p:txBody>
          <a:bodyPr wrap="none">
            <a:spAutoFit/>
          </a:bodyPr>
          <a:lstStyle/>
          <a:p>
            <a:r>
              <a:rPr lang="nl-NL">
                <a:solidFill>
                  <a:schemeClr val="accent1">
                    <a:lumMod val="75000"/>
                  </a:schemeClr>
                </a:solidFill>
                <a:latin typeface="Bahnschrift SemiCondensed"/>
              </a:rPr>
              <a:t>2023: </a:t>
            </a:r>
            <a:r>
              <a:rPr lang="nl-NL" err="1">
                <a:solidFill>
                  <a:schemeClr val="accent1">
                    <a:lumMod val="75000"/>
                  </a:schemeClr>
                </a:solidFill>
                <a:latin typeface="Bahnschrift SemiCondensed"/>
              </a:rPr>
              <a:t>Dedicated</a:t>
            </a:r>
            <a:r>
              <a:rPr lang="nl-NL">
                <a:solidFill>
                  <a:schemeClr val="accent1">
                    <a:lumMod val="75000"/>
                  </a:schemeClr>
                </a:solidFill>
                <a:latin typeface="Bahnschrift SemiCondensed"/>
              </a:rPr>
              <a:t> Sales on Mobility market segment</a:t>
            </a:r>
          </a:p>
        </p:txBody>
      </p:sp>
      <p:cxnSp>
        <p:nvCxnSpPr>
          <p:cNvPr id="31" name="Rechte verbindingslijn 30">
            <a:extLst>
              <a:ext uri="{FF2B5EF4-FFF2-40B4-BE49-F238E27FC236}">
                <a16:creationId xmlns:a16="http://schemas.microsoft.com/office/drawing/2014/main" id="{641EC213-CA50-441E-92E8-285097ED3209}"/>
              </a:ext>
            </a:extLst>
          </p:cNvPr>
          <p:cNvCxnSpPr>
            <a:cxnSpLocks/>
          </p:cNvCxnSpPr>
          <p:nvPr/>
        </p:nvCxnSpPr>
        <p:spPr>
          <a:xfrm>
            <a:off x="1847271" y="3814618"/>
            <a:ext cx="0" cy="2897345"/>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sp>
        <p:nvSpPr>
          <p:cNvPr id="32" name="Rechthoek 31">
            <a:extLst>
              <a:ext uri="{FF2B5EF4-FFF2-40B4-BE49-F238E27FC236}">
                <a16:creationId xmlns:a16="http://schemas.microsoft.com/office/drawing/2014/main" id="{A3250ECE-12DD-4639-ADE5-80D558FDA844}"/>
              </a:ext>
            </a:extLst>
          </p:cNvPr>
          <p:cNvSpPr/>
          <p:nvPr/>
        </p:nvSpPr>
        <p:spPr>
          <a:xfrm>
            <a:off x="1847269" y="6342632"/>
            <a:ext cx="4091710" cy="369332"/>
          </a:xfrm>
          <a:prstGeom prst="rect">
            <a:avLst/>
          </a:prstGeom>
        </p:spPr>
        <p:txBody>
          <a:bodyPr wrap="square">
            <a:spAutoFit/>
          </a:bodyPr>
          <a:lstStyle/>
          <a:p>
            <a:r>
              <a:rPr lang="nl-NL">
                <a:solidFill>
                  <a:schemeClr val="accent1">
                    <a:lumMod val="75000"/>
                  </a:schemeClr>
                </a:solidFill>
                <a:latin typeface="Bahnschrift SemiCondensed"/>
              </a:rPr>
              <a:t>Q1/Q2 2020: Focus on </a:t>
            </a:r>
            <a:r>
              <a:rPr lang="nl-NL" err="1">
                <a:solidFill>
                  <a:schemeClr val="accent1">
                    <a:lumMod val="75000"/>
                  </a:schemeClr>
                </a:solidFill>
                <a:latin typeface="Bahnschrift SemiCondensed"/>
              </a:rPr>
              <a:t>Managed</a:t>
            </a:r>
            <a:r>
              <a:rPr lang="nl-NL">
                <a:solidFill>
                  <a:schemeClr val="accent1">
                    <a:lumMod val="75000"/>
                  </a:schemeClr>
                </a:solidFill>
                <a:latin typeface="Bahnschrift SemiCondensed"/>
              </a:rPr>
              <a:t> Services </a:t>
            </a:r>
          </a:p>
        </p:txBody>
      </p:sp>
      <p:cxnSp>
        <p:nvCxnSpPr>
          <p:cNvPr id="34" name="Rechte verbindingslijn 33">
            <a:extLst>
              <a:ext uri="{FF2B5EF4-FFF2-40B4-BE49-F238E27FC236}">
                <a16:creationId xmlns:a16="http://schemas.microsoft.com/office/drawing/2014/main" id="{CA0FAE44-30AC-479B-A23C-A675C8894B77}"/>
              </a:ext>
            </a:extLst>
          </p:cNvPr>
          <p:cNvCxnSpPr>
            <a:cxnSpLocks/>
          </p:cNvCxnSpPr>
          <p:nvPr/>
        </p:nvCxnSpPr>
        <p:spPr>
          <a:xfrm>
            <a:off x="1847271" y="6711963"/>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4">
            <p14:nvContentPartPr>
              <p14:cNvPr id="8" name="Inkt 7">
                <a:extLst>
                  <a:ext uri="{FF2B5EF4-FFF2-40B4-BE49-F238E27FC236}">
                    <a16:creationId xmlns:a16="http://schemas.microsoft.com/office/drawing/2014/main" id="{A425A45B-EC4D-485C-A98C-0537BA2837B5}"/>
                  </a:ext>
                </a:extLst>
              </p14:cNvPr>
              <p14:cNvContentPartPr/>
              <p14:nvPr/>
            </p14:nvContentPartPr>
            <p14:xfrm>
              <a:off x="1214249" y="862885"/>
              <a:ext cx="7814711" cy="4524212"/>
            </p14:xfrm>
          </p:contentPart>
        </mc:Choice>
        <mc:Fallback xmlns="">
          <p:pic>
            <p:nvPicPr>
              <p:cNvPr id="8" name="Inkt 7">
                <a:extLst>
                  <a:ext uri="{FF2B5EF4-FFF2-40B4-BE49-F238E27FC236}">
                    <a16:creationId xmlns:a16="http://schemas.microsoft.com/office/drawing/2014/main" id="{A425A45B-EC4D-485C-A98C-0537BA2837B5}"/>
                  </a:ext>
                </a:extLst>
              </p:cNvPr>
              <p:cNvPicPr/>
              <p:nvPr/>
            </p:nvPicPr>
            <p:blipFill>
              <a:blip r:embed="rId5"/>
              <a:stretch>
                <a:fillRect/>
              </a:stretch>
            </p:blipFill>
            <p:spPr>
              <a:xfrm>
                <a:off x="1185810" y="834444"/>
                <a:ext cx="7871590" cy="4581093"/>
              </a:xfrm>
              <a:prstGeom prst="rect">
                <a:avLst/>
              </a:prstGeom>
            </p:spPr>
          </p:pic>
        </mc:Fallback>
      </mc:AlternateContent>
      <p:sp>
        <p:nvSpPr>
          <p:cNvPr id="35" name="Stroomdiagram: Verbindingslijn 34">
            <a:extLst>
              <a:ext uri="{FF2B5EF4-FFF2-40B4-BE49-F238E27FC236}">
                <a16:creationId xmlns:a16="http://schemas.microsoft.com/office/drawing/2014/main" id="{2B0D505F-8EC3-4C88-AF7C-81E1F2EF3B2E}"/>
              </a:ext>
            </a:extLst>
          </p:cNvPr>
          <p:cNvSpPr/>
          <p:nvPr/>
        </p:nvSpPr>
        <p:spPr>
          <a:xfrm>
            <a:off x="1745670" y="3648240"/>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 name="Stroomdiagram: Verbindingslijn 35">
            <a:extLst>
              <a:ext uri="{FF2B5EF4-FFF2-40B4-BE49-F238E27FC236}">
                <a16:creationId xmlns:a16="http://schemas.microsoft.com/office/drawing/2014/main" id="{B11C2806-2A09-4C52-A016-B675217F20C4}"/>
              </a:ext>
            </a:extLst>
          </p:cNvPr>
          <p:cNvSpPr/>
          <p:nvPr/>
        </p:nvSpPr>
        <p:spPr>
          <a:xfrm>
            <a:off x="2214084" y="3526478"/>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7" name="Stroomdiagram: Verbindingslijn 36">
            <a:extLst>
              <a:ext uri="{FF2B5EF4-FFF2-40B4-BE49-F238E27FC236}">
                <a16:creationId xmlns:a16="http://schemas.microsoft.com/office/drawing/2014/main" id="{D4D9578B-7B4B-4BDE-9DDD-9ADDA582493D}"/>
              </a:ext>
            </a:extLst>
          </p:cNvPr>
          <p:cNvSpPr/>
          <p:nvPr/>
        </p:nvSpPr>
        <p:spPr>
          <a:xfrm>
            <a:off x="5500255" y="2427905"/>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Stroomdiagram: Verbindingslijn 37">
            <a:extLst>
              <a:ext uri="{FF2B5EF4-FFF2-40B4-BE49-F238E27FC236}">
                <a16:creationId xmlns:a16="http://schemas.microsoft.com/office/drawing/2014/main" id="{FAFEB213-1E4B-4D96-8FCE-0FAFF37CF352}"/>
              </a:ext>
            </a:extLst>
          </p:cNvPr>
          <p:cNvSpPr/>
          <p:nvPr/>
        </p:nvSpPr>
        <p:spPr>
          <a:xfrm>
            <a:off x="7389091" y="2027263"/>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41" name="Rechte verbindingslijn 40">
            <a:extLst>
              <a:ext uri="{FF2B5EF4-FFF2-40B4-BE49-F238E27FC236}">
                <a16:creationId xmlns:a16="http://schemas.microsoft.com/office/drawing/2014/main" id="{46F452C8-34E6-448E-9031-6BC85259673E}"/>
              </a:ext>
            </a:extLst>
          </p:cNvPr>
          <p:cNvCxnSpPr>
            <a:cxnSpLocks/>
          </p:cNvCxnSpPr>
          <p:nvPr/>
        </p:nvCxnSpPr>
        <p:spPr>
          <a:xfrm>
            <a:off x="3588939" y="3568089"/>
            <a:ext cx="0" cy="1995055"/>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A1152F0B-6D5F-412D-A9FC-697428F24B6B}"/>
              </a:ext>
            </a:extLst>
          </p:cNvPr>
          <p:cNvCxnSpPr/>
          <p:nvPr/>
        </p:nvCxnSpPr>
        <p:spPr>
          <a:xfrm>
            <a:off x="3588939" y="5572376"/>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sp>
        <p:nvSpPr>
          <p:cNvPr id="43" name="Stroomdiagram: Verbindingslijn 42">
            <a:extLst>
              <a:ext uri="{FF2B5EF4-FFF2-40B4-BE49-F238E27FC236}">
                <a16:creationId xmlns:a16="http://schemas.microsoft.com/office/drawing/2014/main" id="{70B0070A-FB11-4DB3-ABDF-3F6A58FA8A45}"/>
              </a:ext>
            </a:extLst>
          </p:cNvPr>
          <p:cNvSpPr/>
          <p:nvPr/>
        </p:nvSpPr>
        <p:spPr>
          <a:xfrm>
            <a:off x="3487339" y="3434043"/>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8D94C0DE-E025-4A95-AB50-5FAE38B2539A}"/>
              </a:ext>
            </a:extLst>
          </p:cNvPr>
          <p:cNvSpPr/>
          <p:nvPr/>
        </p:nvSpPr>
        <p:spPr>
          <a:xfrm>
            <a:off x="7514338" y="3703747"/>
            <a:ext cx="3425938" cy="369332"/>
          </a:xfrm>
          <a:prstGeom prst="rect">
            <a:avLst/>
          </a:prstGeom>
        </p:spPr>
        <p:txBody>
          <a:bodyPr wrap="none">
            <a:spAutoFit/>
          </a:bodyPr>
          <a:lstStyle/>
          <a:p>
            <a:r>
              <a:rPr lang="nl-NL">
                <a:solidFill>
                  <a:schemeClr val="accent1">
                    <a:lumMod val="75000"/>
                  </a:schemeClr>
                </a:solidFill>
                <a:latin typeface="Bahnschrift SemiCondensed"/>
              </a:rPr>
              <a:t>2024: </a:t>
            </a:r>
            <a:r>
              <a:rPr lang="nl-NL" err="1">
                <a:solidFill>
                  <a:schemeClr val="accent1">
                    <a:lumMod val="75000"/>
                  </a:schemeClr>
                </a:solidFill>
                <a:latin typeface="Bahnschrift SemiCondensed"/>
              </a:rPr>
              <a:t>Scale</a:t>
            </a:r>
            <a:r>
              <a:rPr lang="nl-NL">
                <a:solidFill>
                  <a:schemeClr val="accent1">
                    <a:lumMod val="75000"/>
                  </a:schemeClr>
                </a:solidFill>
                <a:latin typeface="Bahnschrift SemiCondensed"/>
              </a:rPr>
              <a:t>-up, </a:t>
            </a:r>
            <a:r>
              <a:rPr lang="nl-NL" err="1">
                <a:solidFill>
                  <a:schemeClr val="accent1">
                    <a:lumMod val="75000"/>
                  </a:schemeClr>
                </a:solidFill>
                <a:latin typeface="Bahnschrift SemiCondensed"/>
              </a:rPr>
              <a:t>autonomous</a:t>
            </a:r>
            <a:r>
              <a:rPr lang="nl-NL">
                <a:solidFill>
                  <a:schemeClr val="accent1">
                    <a:lumMod val="75000"/>
                  </a:schemeClr>
                </a:solidFill>
                <a:latin typeface="Bahnschrift SemiCondensed"/>
              </a:rPr>
              <a:t> </a:t>
            </a:r>
            <a:r>
              <a:rPr lang="nl-NL" err="1">
                <a:solidFill>
                  <a:schemeClr val="accent1">
                    <a:lumMod val="75000"/>
                  </a:schemeClr>
                </a:solidFill>
                <a:latin typeface="Bahnschrift SemiCondensed"/>
              </a:rPr>
              <a:t>growth</a:t>
            </a:r>
            <a:endParaRPr lang="nl-NL">
              <a:solidFill>
                <a:schemeClr val="accent1">
                  <a:lumMod val="75000"/>
                </a:schemeClr>
              </a:solidFill>
              <a:latin typeface="Bahnschrift SemiCondensed"/>
            </a:endParaRPr>
          </a:p>
        </p:txBody>
      </p:sp>
      <p:sp>
        <p:nvSpPr>
          <p:cNvPr id="45" name="Tekstvak 44">
            <a:extLst>
              <a:ext uri="{FF2B5EF4-FFF2-40B4-BE49-F238E27FC236}">
                <a16:creationId xmlns:a16="http://schemas.microsoft.com/office/drawing/2014/main" id="{DF89E424-0D75-4F78-838B-0041E21AA787}"/>
              </a:ext>
            </a:extLst>
          </p:cNvPr>
          <p:cNvSpPr txBox="1"/>
          <p:nvPr/>
        </p:nvSpPr>
        <p:spPr>
          <a:xfrm>
            <a:off x="9079760" y="993766"/>
            <a:ext cx="2486899" cy="1908215"/>
          </a:xfrm>
          <a:prstGeom prst="rect">
            <a:avLst/>
          </a:prstGeom>
          <a:noFill/>
        </p:spPr>
        <p:txBody>
          <a:bodyPr wrap="none" rtlCol="0" anchor="t">
            <a:spAutoFit/>
          </a:bodyPr>
          <a:lstStyle/>
          <a:p>
            <a:r>
              <a:rPr lang="nl-NL" sz="4800">
                <a:solidFill>
                  <a:schemeClr val="tx2">
                    <a:lumMod val="60000"/>
                    <a:lumOff val="40000"/>
                  </a:schemeClr>
                </a:solidFill>
                <a:latin typeface="Bahnschrift SemiBold Condensed"/>
              </a:rPr>
              <a:t>2025</a:t>
            </a:r>
          </a:p>
          <a:p>
            <a:r>
              <a:rPr lang="nl-NL" sz="1400">
                <a:solidFill>
                  <a:schemeClr val="tx2">
                    <a:lumMod val="60000"/>
                    <a:lumOff val="40000"/>
                  </a:schemeClr>
                </a:solidFill>
                <a:latin typeface="Bahnschrift SemiBold Condensed"/>
              </a:rPr>
              <a:t>25% NET MARGIN</a:t>
            </a:r>
          </a:p>
          <a:p>
            <a:r>
              <a:rPr lang="nl-NL" sz="1400">
                <a:solidFill>
                  <a:schemeClr val="tx2">
                    <a:lumMod val="60000"/>
                    <a:lumOff val="40000"/>
                  </a:schemeClr>
                </a:solidFill>
                <a:latin typeface="Bahnschrift SemiBold Condensed"/>
              </a:rPr>
              <a:t>3X MORE TURNOVER</a:t>
            </a:r>
          </a:p>
          <a:p>
            <a:r>
              <a:rPr lang="nl-NL" sz="1400">
                <a:solidFill>
                  <a:schemeClr val="tx2">
                    <a:lumMod val="60000"/>
                    <a:lumOff val="40000"/>
                  </a:schemeClr>
                </a:solidFill>
                <a:latin typeface="Bahnschrift SemiBold Condensed"/>
              </a:rPr>
              <a:t>8.5 BY CUSTOMERS</a:t>
            </a:r>
          </a:p>
          <a:p>
            <a:r>
              <a:rPr lang="nl-NL" sz="1400">
                <a:solidFill>
                  <a:schemeClr val="tx2">
                    <a:lumMod val="60000"/>
                    <a:lumOff val="40000"/>
                  </a:schemeClr>
                </a:solidFill>
                <a:latin typeface="Bahnschrift SemiBold Condensed"/>
              </a:rPr>
              <a:t>OVER 60% MANAGED SERVICES</a:t>
            </a:r>
          </a:p>
          <a:p>
            <a:r>
              <a:rPr lang="nl-NL" sz="1400">
                <a:solidFill>
                  <a:schemeClr val="tx2">
                    <a:lumMod val="60000"/>
                    <a:lumOff val="40000"/>
                  </a:schemeClr>
                </a:solidFill>
                <a:latin typeface="Bahnschrift SemiBold Condensed"/>
              </a:rPr>
              <a:t>HAPPY COLLEGUES!</a:t>
            </a:r>
          </a:p>
        </p:txBody>
      </p:sp>
      <p:sp>
        <p:nvSpPr>
          <p:cNvPr id="46" name="Tekstvak 45">
            <a:extLst>
              <a:ext uri="{FF2B5EF4-FFF2-40B4-BE49-F238E27FC236}">
                <a16:creationId xmlns:a16="http://schemas.microsoft.com/office/drawing/2014/main" id="{0CD47C11-4C4F-48C8-A26C-51BD2F8B495F}"/>
              </a:ext>
            </a:extLst>
          </p:cNvPr>
          <p:cNvSpPr txBox="1"/>
          <p:nvPr/>
        </p:nvSpPr>
        <p:spPr>
          <a:xfrm>
            <a:off x="603344" y="5341644"/>
            <a:ext cx="1221809" cy="707886"/>
          </a:xfrm>
          <a:prstGeom prst="rect">
            <a:avLst/>
          </a:prstGeom>
          <a:noFill/>
        </p:spPr>
        <p:txBody>
          <a:bodyPr wrap="none" rtlCol="0">
            <a:spAutoFit/>
          </a:bodyPr>
          <a:lstStyle/>
          <a:p>
            <a:r>
              <a:rPr lang="nl-NL" sz="4000">
                <a:solidFill>
                  <a:schemeClr val="accent1">
                    <a:lumMod val="75000"/>
                  </a:schemeClr>
                </a:solidFill>
                <a:latin typeface="Bahnschrift SemiBold Condensed" panose="020B0502040204020203" pitchFamily="34" charset="0"/>
              </a:rPr>
              <a:t>TODAY</a:t>
            </a:r>
          </a:p>
        </p:txBody>
      </p:sp>
      <p:sp>
        <p:nvSpPr>
          <p:cNvPr id="47" name="Rechthoek 46">
            <a:extLst>
              <a:ext uri="{FF2B5EF4-FFF2-40B4-BE49-F238E27FC236}">
                <a16:creationId xmlns:a16="http://schemas.microsoft.com/office/drawing/2014/main" id="{E7D70E25-993F-459F-9244-CA1994A9927C}"/>
              </a:ext>
            </a:extLst>
          </p:cNvPr>
          <p:cNvSpPr/>
          <p:nvPr/>
        </p:nvSpPr>
        <p:spPr>
          <a:xfrm>
            <a:off x="3588938" y="5110405"/>
            <a:ext cx="5133136" cy="369332"/>
          </a:xfrm>
          <a:prstGeom prst="rect">
            <a:avLst/>
          </a:prstGeom>
        </p:spPr>
        <p:txBody>
          <a:bodyPr wrap="none">
            <a:spAutoFit/>
          </a:bodyPr>
          <a:lstStyle/>
          <a:p>
            <a:r>
              <a:rPr lang="nl-NL">
                <a:solidFill>
                  <a:schemeClr val="accent1">
                    <a:lumMod val="75000"/>
                  </a:schemeClr>
                </a:solidFill>
                <a:latin typeface="Bahnschrift SemiCondensed"/>
              </a:rPr>
              <a:t>2021: Expansion of (</a:t>
            </a:r>
            <a:r>
              <a:rPr lang="nl-NL" err="1">
                <a:solidFill>
                  <a:schemeClr val="accent1">
                    <a:lumMod val="75000"/>
                  </a:schemeClr>
                </a:solidFill>
                <a:latin typeface="Bahnschrift SemiCondensed"/>
              </a:rPr>
              <a:t>internal</a:t>
            </a:r>
            <a:r>
              <a:rPr lang="nl-NL">
                <a:solidFill>
                  <a:schemeClr val="accent1">
                    <a:lumMod val="75000"/>
                  </a:schemeClr>
                </a:solidFill>
                <a:latin typeface="Bahnschrift SemiCondensed"/>
              </a:rPr>
              <a:t>) Sales, boost License sales</a:t>
            </a:r>
          </a:p>
        </p:txBody>
      </p:sp>
      <p:pic>
        <p:nvPicPr>
          <p:cNvPr id="16" name="Graphic 15" descr="Vlag">
            <a:extLst>
              <a:ext uri="{FF2B5EF4-FFF2-40B4-BE49-F238E27FC236}">
                <a16:creationId xmlns:a16="http://schemas.microsoft.com/office/drawing/2014/main" id="{10F1B343-26FE-4C91-8320-B7501DF23A4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10544" y="33926"/>
            <a:ext cx="914400" cy="914400"/>
          </a:xfrm>
          <a:prstGeom prst="rect">
            <a:avLst/>
          </a:prstGeom>
        </p:spPr>
      </p:pic>
      <p:sp>
        <p:nvSpPr>
          <p:cNvPr id="33" name="Shape">
            <a:extLst>
              <a:ext uri="{FF2B5EF4-FFF2-40B4-BE49-F238E27FC236}">
                <a16:creationId xmlns:a16="http://schemas.microsoft.com/office/drawing/2014/main" id="{F71BB734-2FC5-451A-A1A6-40FDD064A100}"/>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0" name="Tijdelijke aanduiding voor dianummer 2">
            <a:extLst>
              <a:ext uri="{FF2B5EF4-FFF2-40B4-BE49-F238E27FC236}">
                <a16:creationId xmlns:a16="http://schemas.microsoft.com/office/drawing/2014/main" id="{6C3BCE15-9255-421F-8DFE-7CA1387DBB15}"/>
              </a:ext>
            </a:extLst>
          </p:cNvPr>
          <p:cNvSpPr txBox="1">
            <a:spLocks/>
          </p:cNvSpPr>
          <p:nvPr/>
        </p:nvSpPr>
        <p:spPr>
          <a:xfrm>
            <a:off x="10847377" y="6470646"/>
            <a:ext cx="285706"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5</a:t>
            </a:fld>
            <a:endParaRPr lang="nl-NL" b="1">
              <a:solidFill>
                <a:schemeClr val="accent2">
                  <a:lumMod val="50000"/>
                </a:schemeClr>
              </a:solidFill>
              <a:latin typeface="Bahnschrift SemiBold Condensed" panose="020B0502040204020203" pitchFamily="34" charset="0"/>
            </a:endParaRPr>
          </a:p>
        </p:txBody>
      </p:sp>
      <p:sp>
        <p:nvSpPr>
          <p:cNvPr id="30" name="Stroomdiagram: Verbindingslijn 29">
            <a:extLst>
              <a:ext uri="{FF2B5EF4-FFF2-40B4-BE49-F238E27FC236}">
                <a16:creationId xmlns:a16="http://schemas.microsoft.com/office/drawing/2014/main" id="{C8F66B8F-1360-43D6-9915-D40DF006FF39}"/>
              </a:ext>
            </a:extLst>
          </p:cNvPr>
          <p:cNvSpPr/>
          <p:nvPr/>
        </p:nvSpPr>
        <p:spPr>
          <a:xfrm>
            <a:off x="2858667" y="4786820"/>
            <a:ext cx="203199" cy="1939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39" name="Rechte verbindingslijn 38">
            <a:extLst>
              <a:ext uri="{FF2B5EF4-FFF2-40B4-BE49-F238E27FC236}">
                <a16:creationId xmlns:a16="http://schemas.microsoft.com/office/drawing/2014/main" id="{0F19F9C9-6A7E-4DA7-8200-C6F018E58B11}"/>
              </a:ext>
            </a:extLst>
          </p:cNvPr>
          <p:cNvCxnSpPr>
            <a:cxnSpLocks/>
          </p:cNvCxnSpPr>
          <p:nvPr/>
        </p:nvCxnSpPr>
        <p:spPr>
          <a:xfrm flipH="1">
            <a:off x="2975888" y="2292174"/>
            <a:ext cx="16071" cy="2470671"/>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F784383A-D6CD-411E-95B4-C241BA9DC70D}"/>
              </a:ext>
            </a:extLst>
          </p:cNvPr>
          <p:cNvCxnSpPr/>
          <p:nvPr/>
        </p:nvCxnSpPr>
        <p:spPr>
          <a:xfrm>
            <a:off x="2788599" y="2284291"/>
            <a:ext cx="203200" cy="0"/>
          </a:xfrm>
          <a:prstGeom prst="line">
            <a:avLst/>
          </a:prstGeom>
          <a:ln>
            <a:solidFill>
              <a:srgbClr val="5B2D90"/>
            </a:solidFill>
            <a:prstDash val="lgDash"/>
          </a:ln>
        </p:spPr>
        <p:style>
          <a:lnRef idx="1">
            <a:schemeClr val="accent1"/>
          </a:lnRef>
          <a:fillRef idx="0">
            <a:schemeClr val="accent1"/>
          </a:fillRef>
          <a:effectRef idx="0">
            <a:schemeClr val="accent1"/>
          </a:effectRef>
          <a:fontRef idx="minor">
            <a:schemeClr val="tx1"/>
          </a:fontRef>
        </p:style>
      </p:cxnSp>
      <p:sp>
        <p:nvSpPr>
          <p:cNvPr id="49" name="Rechthoek 48">
            <a:extLst>
              <a:ext uri="{FF2B5EF4-FFF2-40B4-BE49-F238E27FC236}">
                <a16:creationId xmlns:a16="http://schemas.microsoft.com/office/drawing/2014/main" id="{E7E199AD-7AE3-4672-A824-D022683CE2B1}"/>
              </a:ext>
            </a:extLst>
          </p:cNvPr>
          <p:cNvSpPr/>
          <p:nvPr/>
        </p:nvSpPr>
        <p:spPr>
          <a:xfrm>
            <a:off x="-71850" y="2325393"/>
            <a:ext cx="3097323" cy="369332"/>
          </a:xfrm>
          <a:prstGeom prst="rect">
            <a:avLst/>
          </a:prstGeom>
        </p:spPr>
        <p:txBody>
          <a:bodyPr wrap="none">
            <a:spAutoFit/>
          </a:bodyPr>
          <a:lstStyle/>
          <a:p>
            <a:r>
              <a:rPr lang="nl-NL">
                <a:solidFill>
                  <a:schemeClr val="accent1">
                    <a:lumMod val="75000"/>
                  </a:schemeClr>
                </a:solidFill>
                <a:latin typeface="Bahnschrift SemiCondensed"/>
              </a:rPr>
              <a:t>Q4 2020: More Mobility solutions</a:t>
            </a:r>
          </a:p>
        </p:txBody>
      </p:sp>
    </p:spTree>
    <p:extLst>
      <p:ext uri="{BB962C8B-B14F-4D97-AF65-F5344CB8AC3E}">
        <p14:creationId xmlns:p14="http://schemas.microsoft.com/office/powerpoint/2010/main" val="299620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2000"/>
                                  </p:stCondLst>
                                  <p:childTnLst>
                                    <p:set>
                                      <p:cBhvr>
                                        <p:cTn id="17" dur="1" fill="hold">
                                          <p:stCondLst>
                                            <p:cond delay="0"/>
                                          </p:stCondLst>
                                        </p:cTn>
                                        <p:tgtEl>
                                          <p:spTgt spid="35"/>
                                        </p:tgtEl>
                                        <p:attrNameLst>
                                          <p:attrName>style.visibility</p:attrName>
                                        </p:attrNameLst>
                                      </p:cBhvr>
                                      <p:to>
                                        <p:strVal val="visible"/>
                                      </p:to>
                                    </p:set>
                                  </p:childTnLst>
                                </p:cTn>
                              </p:par>
                            </p:childTnLst>
                          </p:cTn>
                        </p:par>
                        <p:par>
                          <p:cTn id="18" fill="hold">
                            <p:stCondLst>
                              <p:cond delay="2000"/>
                            </p:stCondLst>
                            <p:childTnLst>
                              <p:par>
                                <p:cTn id="19" presetID="10" presetClass="entr" presetSubtype="0" fill="hold" nodeType="afterEffect">
                                  <p:stCondLst>
                                    <p:cond delay="100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nodeType="withEffect">
                                  <p:stCondLst>
                                    <p:cond delay="100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par>
                          <p:cTn id="28" fill="hold">
                            <p:stCondLst>
                              <p:cond delay="3500"/>
                            </p:stCondLst>
                            <p:childTnLst>
                              <p:par>
                                <p:cTn id="29" presetID="1" presetClass="entr" presetSubtype="0" fill="hold" grpId="0" nodeType="afterEffect">
                                  <p:stCondLst>
                                    <p:cond delay="2000"/>
                                  </p:stCondLst>
                                  <p:childTnLst>
                                    <p:set>
                                      <p:cBhvr>
                                        <p:cTn id="30" dur="1" fill="hold">
                                          <p:stCondLst>
                                            <p:cond delay="0"/>
                                          </p:stCondLst>
                                        </p:cTn>
                                        <p:tgtEl>
                                          <p:spTgt spid="36"/>
                                        </p:tgtEl>
                                        <p:attrNameLst>
                                          <p:attrName>style.visibility</p:attrName>
                                        </p:attrNameLst>
                                      </p:cBhvr>
                                      <p:to>
                                        <p:strVal val="visible"/>
                                      </p:to>
                                    </p:set>
                                  </p:childTnLst>
                                </p:cTn>
                              </p:par>
                            </p:childTnLst>
                          </p:cTn>
                        </p:par>
                        <p:par>
                          <p:cTn id="31" fill="hold">
                            <p:stCondLst>
                              <p:cond delay="5500"/>
                            </p:stCondLst>
                            <p:childTnLst>
                              <p:par>
                                <p:cTn id="32" presetID="10" presetClass="entr" presetSubtype="0" fill="hold" nodeType="afterEffect">
                                  <p:stCondLst>
                                    <p:cond delay="10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10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par>
                          <p:cTn id="41" fill="hold">
                            <p:stCondLst>
                              <p:cond delay="7000"/>
                            </p:stCondLst>
                            <p:childTnLst>
                              <p:par>
                                <p:cTn id="42" presetID="1" presetClass="entr" presetSubtype="0" fill="hold" grpId="0" nodeType="afterEffect">
                                  <p:stCondLst>
                                    <p:cond delay="2000"/>
                                  </p:stCondLst>
                                  <p:childTnLst>
                                    <p:set>
                                      <p:cBhvr>
                                        <p:cTn id="43" dur="1" fill="hold">
                                          <p:stCondLst>
                                            <p:cond delay="0"/>
                                          </p:stCondLst>
                                        </p:cTn>
                                        <p:tgtEl>
                                          <p:spTgt spid="30"/>
                                        </p:tgtEl>
                                        <p:attrNameLst>
                                          <p:attrName>style.visibility</p:attrName>
                                        </p:attrNameLst>
                                      </p:cBhvr>
                                      <p:to>
                                        <p:strVal val="visible"/>
                                      </p:to>
                                    </p:set>
                                  </p:childTnLst>
                                </p:cTn>
                              </p:par>
                            </p:childTnLst>
                          </p:cTn>
                        </p:par>
                        <p:par>
                          <p:cTn id="44" fill="hold">
                            <p:stCondLst>
                              <p:cond delay="9000"/>
                            </p:stCondLst>
                            <p:childTnLst>
                              <p:par>
                                <p:cTn id="45" presetID="10" presetClass="entr" presetSubtype="0" fill="hold" nodeType="afterEffect">
                                  <p:stCondLst>
                                    <p:cond delay="100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nodeType="withEffect">
                                  <p:stCondLst>
                                    <p:cond delay="10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10500"/>
                            </p:stCondLst>
                            <p:childTnLst>
                              <p:par>
                                <p:cTn id="55" presetID="1" presetClass="entr" presetSubtype="0" fill="hold" grpId="0" nodeType="afterEffect">
                                  <p:stCondLst>
                                    <p:cond delay="2000"/>
                                  </p:stCondLst>
                                  <p:childTnLst>
                                    <p:set>
                                      <p:cBhvr>
                                        <p:cTn id="56" dur="1" fill="hold">
                                          <p:stCondLst>
                                            <p:cond delay="0"/>
                                          </p:stCondLst>
                                        </p:cTn>
                                        <p:tgtEl>
                                          <p:spTgt spid="43"/>
                                        </p:tgtEl>
                                        <p:attrNameLst>
                                          <p:attrName>style.visibility</p:attrName>
                                        </p:attrNameLst>
                                      </p:cBhvr>
                                      <p:to>
                                        <p:strVal val="visible"/>
                                      </p:to>
                                    </p:set>
                                  </p:childTnLst>
                                </p:cTn>
                              </p:par>
                            </p:childTnLst>
                          </p:cTn>
                        </p:par>
                        <p:par>
                          <p:cTn id="57" fill="hold">
                            <p:stCondLst>
                              <p:cond delay="12500"/>
                            </p:stCondLst>
                            <p:childTnLst>
                              <p:par>
                                <p:cTn id="58" presetID="10" presetClass="entr" presetSubtype="0" fill="hold" nodeType="afterEffect">
                                  <p:stCondLst>
                                    <p:cond delay="100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par>
                                <p:cTn id="64" presetID="10" presetClass="entr" presetSubtype="0" fill="hold" nodeType="withEffect">
                                  <p:stCondLst>
                                    <p:cond delay="100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14000"/>
                            </p:stCondLst>
                            <p:childTnLst>
                              <p:par>
                                <p:cTn id="68" presetID="1" presetClass="entr" presetSubtype="0" fill="hold" grpId="0" nodeType="afterEffect">
                                  <p:stCondLst>
                                    <p:cond delay="2000"/>
                                  </p:stCondLst>
                                  <p:childTnLst>
                                    <p:set>
                                      <p:cBhvr>
                                        <p:cTn id="69" dur="1" fill="hold">
                                          <p:stCondLst>
                                            <p:cond delay="0"/>
                                          </p:stCondLst>
                                        </p:cTn>
                                        <p:tgtEl>
                                          <p:spTgt spid="37"/>
                                        </p:tgtEl>
                                        <p:attrNameLst>
                                          <p:attrName>style.visibility</p:attrName>
                                        </p:attrNameLst>
                                      </p:cBhvr>
                                      <p:to>
                                        <p:strVal val="visible"/>
                                      </p:to>
                                    </p:set>
                                  </p:childTnLst>
                                </p:cTn>
                              </p:par>
                            </p:childTnLst>
                          </p:cTn>
                        </p:par>
                        <p:par>
                          <p:cTn id="70" fill="hold">
                            <p:stCondLst>
                              <p:cond delay="16000"/>
                            </p:stCondLst>
                            <p:childTnLst>
                              <p:par>
                                <p:cTn id="71" presetID="10" presetClass="entr" presetSubtype="0" fill="hold" grpId="0" nodeType="afterEffect">
                                  <p:stCondLst>
                                    <p:cond delay="100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par>
                                <p:cTn id="74" presetID="10" presetClass="entr" presetSubtype="0" fill="hold" nodeType="withEffect">
                                  <p:stCondLst>
                                    <p:cond delay="100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nodeType="withEffect">
                                  <p:stCondLst>
                                    <p:cond delay="100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17500"/>
                            </p:stCondLst>
                            <p:childTnLst>
                              <p:par>
                                <p:cTn id="81" presetID="1" presetClass="entr" presetSubtype="0" fill="hold" grpId="0" nodeType="afterEffect">
                                  <p:stCondLst>
                                    <p:cond delay="2000"/>
                                  </p:stCondLst>
                                  <p:childTnLst>
                                    <p:set>
                                      <p:cBhvr>
                                        <p:cTn id="82" dur="1" fill="hold">
                                          <p:stCondLst>
                                            <p:cond delay="0"/>
                                          </p:stCondLst>
                                        </p:cTn>
                                        <p:tgtEl>
                                          <p:spTgt spid="38"/>
                                        </p:tgtEl>
                                        <p:attrNameLst>
                                          <p:attrName>style.visibility</p:attrName>
                                        </p:attrNameLst>
                                      </p:cBhvr>
                                      <p:to>
                                        <p:strVal val="visible"/>
                                      </p:to>
                                    </p:set>
                                  </p:childTnLst>
                                </p:cTn>
                              </p:par>
                            </p:childTnLst>
                          </p:cTn>
                        </p:par>
                        <p:par>
                          <p:cTn id="83" fill="hold">
                            <p:stCondLst>
                              <p:cond delay="19500"/>
                            </p:stCondLst>
                            <p:childTnLst>
                              <p:par>
                                <p:cTn id="84" presetID="10" presetClass="entr" presetSubtype="0" fill="hold" nodeType="afterEffect">
                                  <p:stCondLst>
                                    <p:cond delay="100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par>
                                <p:cTn id="87" presetID="10" presetClass="entr" presetSubtype="0" fill="hold" grpId="0" nodeType="withEffect">
                                  <p:stCondLst>
                                    <p:cond delay="100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nodeType="withEffect">
                                  <p:stCondLst>
                                    <p:cond delay="100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500"/>
                                        <p:tgtEl>
                                          <p:spTgt spid="19"/>
                                        </p:tgtEl>
                                      </p:cBhvr>
                                    </p:animEffect>
                                  </p:childTnLst>
                                </p:cTn>
                              </p:par>
                            </p:childTnLst>
                          </p:cTn>
                        </p:par>
                        <p:par>
                          <p:cTn id="93" fill="hold">
                            <p:stCondLst>
                              <p:cond delay="21000"/>
                            </p:stCondLst>
                            <p:childTnLst>
                              <p:par>
                                <p:cTn id="94" presetID="10" presetClass="entr" presetSubtype="0" fill="hold" grpId="0" nodeType="afterEffect">
                                  <p:stCondLst>
                                    <p:cond delay="200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2" grpId="0"/>
      <p:bldP spid="35" grpId="0" animBg="1"/>
      <p:bldP spid="36" grpId="0" animBg="1"/>
      <p:bldP spid="37" grpId="0" animBg="1"/>
      <p:bldP spid="38" grpId="0" animBg="1"/>
      <p:bldP spid="43" grpId="0" animBg="1"/>
      <p:bldP spid="44" grpId="0"/>
      <p:bldP spid="45" grpId="0"/>
      <p:bldP spid="46" grpId="0"/>
      <p:bldP spid="47" grpId="0"/>
      <p:bldP spid="30" grpId="0" animBg="1"/>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ep 14">
            <a:extLst>
              <a:ext uri="{FF2B5EF4-FFF2-40B4-BE49-F238E27FC236}">
                <a16:creationId xmlns:a16="http://schemas.microsoft.com/office/drawing/2014/main" id="{C07B1B4E-8F87-4988-A19F-C1DC924513BF}"/>
              </a:ext>
            </a:extLst>
          </p:cNvPr>
          <p:cNvGrpSpPr/>
          <p:nvPr/>
        </p:nvGrpSpPr>
        <p:grpSpPr>
          <a:xfrm>
            <a:off x="5802489" y="-5224035"/>
            <a:ext cx="11824363" cy="11367015"/>
            <a:chOff x="5802489" y="-5122434"/>
            <a:chExt cx="11824363" cy="11367015"/>
          </a:xfrm>
        </p:grpSpPr>
        <p:sp>
          <p:nvSpPr>
            <p:cNvPr id="14" name="Rechthoek 13">
              <a:extLst>
                <a:ext uri="{FF2B5EF4-FFF2-40B4-BE49-F238E27FC236}">
                  <a16:creationId xmlns:a16="http://schemas.microsoft.com/office/drawing/2014/main" id="{FE5424F1-3C72-4866-AA91-1DE12532F700}"/>
                </a:ext>
              </a:extLst>
            </p:cNvPr>
            <p:cNvSpPr/>
            <p:nvPr/>
          </p:nvSpPr>
          <p:spPr>
            <a:xfrm>
              <a:off x="5802489" y="380598"/>
              <a:ext cx="6397199" cy="58639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Gedeeltelijke cirkel 12">
              <a:extLst>
                <a:ext uri="{FF2B5EF4-FFF2-40B4-BE49-F238E27FC236}">
                  <a16:creationId xmlns:a16="http://schemas.microsoft.com/office/drawing/2014/main" id="{D8DD402E-3A73-48A5-B397-B39F4C066586}"/>
                </a:ext>
              </a:extLst>
            </p:cNvPr>
            <p:cNvSpPr/>
            <p:nvPr/>
          </p:nvSpPr>
          <p:spPr>
            <a:xfrm rot="16200000">
              <a:off x="6685665" y="-5051103"/>
              <a:ext cx="11012518" cy="10869856"/>
            </a:xfrm>
            <a:prstGeom prst="pie">
              <a:avLst>
                <a:gd name="adj1" fmla="val 10792789"/>
                <a:gd name="adj2" fmla="val 16200000"/>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Gedeeltelijke cirkel 11">
              <a:extLst>
                <a:ext uri="{FF2B5EF4-FFF2-40B4-BE49-F238E27FC236}">
                  <a16:creationId xmlns:a16="http://schemas.microsoft.com/office/drawing/2014/main" id="{98A170B7-C314-477F-99A0-8D6D20183AC8}"/>
                </a:ext>
              </a:extLst>
            </p:cNvPr>
            <p:cNvSpPr/>
            <p:nvPr/>
          </p:nvSpPr>
          <p:spPr>
            <a:xfrm rot="16200000">
              <a:off x="7790251" y="-4006619"/>
              <a:ext cx="8796296" cy="8780191"/>
            </a:xfrm>
            <a:prstGeom prst="pie">
              <a:avLst>
                <a:gd name="adj1" fmla="val 10792789"/>
                <a:gd name="adj2" fmla="val 16208533"/>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Gedeeltelijke cirkel 10">
              <a:extLst>
                <a:ext uri="{FF2B5EF4-FFF2-40B4-BE49-F238E27FC236}">
                  <a16:creationId xmlns:a16="http://schemas.microsoft.com/office/drawing/2014/main" id="{B3FA4A21-4A66-4AED-ADE7-C9A06E092AB2}"/>
                </a:ext>
              </a:extLst>
            </p:cNvPr>
            <p:cNvSpPr/>
            <p:nvPr/>
          </p:nvSpPr>
          <p:spPr>
            <a:xfrm rot="16200000">
              <a:off x="9004151" y="-2780845"/>
              <a:ext cx="6375549" cy="6329341"/>
            </a:xfrm>
            <a:prstGeom prst="pie">
              <a:avLst>
                <a:gd name="adj1" fmla="val 10808387"/>
                <a:gd name="adj2" fmla="val 16200000"/>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02: Goal</a:t>
            </a:r>
            <a:br>
              <a:rPr lang="nl-NL"/>
            </a:br>
            <a:r>
              <a:rPr lang="nl-NL" sz="3200">
                <a:solidFill>
                  <a:schemeClr val="accent1">
                    <a:lumMod val="60000"/>
                    <a:lumOff val="40000"/>
                  </a:schemeClr>
                </a:solidFill>
                <a:latin typeface="Bahnschrift SemiCondensed"/>
              </a:rPr>
              <a:t>Our BHAG</a:t>
            </a:r>
            <a:endParaRPr lang="nl-NL">
              <a:solidFill>
                <a:schemeClr val="accent1">
                  <a:lumMod val="60000"/>
                  <a:lumOff val="40000"/>
                </a:schemeClr>
              </a:solidFill>
              <a:latin typeface="Bahnschrift SemiCondensed"/>
            </a:endParaRPr>
          </a:p>
        </p:txBody>
      </p:sp>
      <p:sp>
        <p:nvSpPr>
          <p:cNvPr id="33" name="Shape">
            <a:extLst>
              <a:ext uri="{FF2B5EF4-FFF2-40B4-BE49-F238E27FC236}">
                <a16:creationId xmlns:a16="http://schemas.microsoft.com/office/drawing/2014/main" id="{F71BB734-2FC5-451A-A1A6-40FDD064A100}"/>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40" name="Tijdelijke aanduiding voor dianummer 2">
            <a:extLst>
              <a:ext uri="{FF2B5EF4-FFF2-40B4-BE49-F238E27FC236}">
                <a16:creationId xmlns:a16="http://schemas.microsoft.com/office/drawing/2014/main" id="{6C3BCE15-9255-421F-8DFE-7CA1387DBB15}"/>
              </a:ext>
            </a:extLst>
          </p:cNvPr>
          <p:cNvSpPr txBox="1">
            <a:spLocks/>
          </p:cNvSpPr>
          <p:nvPr/>
        </p:nvSpPr>
        <p:spPr>
          <a:xfrm>
            <a:off x="10847377" y="6470646"/>
            <a:ext cx="285706"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6</a:t>
            </a:fld>
            <a:endParaRPr lang="nl-NL" b="1">
              <a:solidFill>
                <a:schemeClr val="accent2">
                  <a:lumMod val="50000"/>
                </a:schemeClr>
              </a:solidFill>
              <a:latin typeface="Bahnschrift SemiBold Condensed" panose="020B0502040204020203" pitchFamily="34" charset="0"/>
            </a:endParaRPr>
          </a:p>
        </p:txBody>
      </p:sp>
      <p:sp>
        <p:nvSpPr>
          <p:cNvPr id="3" name="Tijdelijke aanduiding voor voettekst 2">
            <a:extLst>
              <a:ext uri="{FF2B5EF4-FFF2-40B4-BE49-F238E27FC236}">
                <a16:creationId xmlns:a16="http://schemas.microsoft.com/office/drawing/2014/main" id="{DB579517-3030-42D4-A7AB-1373545A836C}"/>
              </a:ext>
            </a:extLst>
          </p:cNvPr>
          <p:cNvSpPr>
            <a:spLocks noGrp="1"/>
          </p:cNvSpPr>
          <p:nvPr>
            <p:ph type="ftr" sz="quarter" idx="11"/>
          </p:nvPr>
        </p:nvSpPr>
        <p:spPr>
          <a:xfrm>
            <a:off x="838199" y="6493039"/>
            <a:ext cx="2291255" cy="365125"/>
          </a:xfrm>
        </p:spPr>
        <p:txBody>
          <a:bodyPr/>
          <a:lstStyle/>
          <a:p>
            <a:r>
              <a:rPr lang="en-US">
                <a:latin typeface="Bahnschrift SemiBold Condensed" panose="020B0502040204020203" pitchFamily="34" charset="0"/>
              </a:rPr>
              <a:t>* Big Hairy Audacious Goal, by Jim Collins.</a:t>
            </a:r>
            <a:endParaRPr lang="nl-NL">
              <a:latin typeface="Bahnschrift SemiBold Condensed" panose="020B0502040204020203" pitchFamily="34" charset="0"/>
            </a:endParaRPr>
          </a:p>
        </p:txBody>
      </p:sp>
      <p:sp>
        <p:nvSpPr>
          <p:cNvPr id="7" name="Ovaal 6">
            <a:extLst>
              <a:ext uri="{FF2B5EF4-FFF2-40B4-BE49-F238E27FC236}">
                <a16:creationId xmlns:a16="http://schemas.microsoft.com/office/drawing/2014/main" id="{EB677922-DDE7-4B9E-AC61-5A27685F85CD}"/>
              </a:ext>
            </a:extLst>
          </p:cNvPr>
          <p:cNvSpPr/>
          <p:nvPr/>
        </p:nvSpPr>
        <p:spPr>
          <a:xfrm>
            <a:off x="11458905" y="595777"/>
            <a:ext cx="315406" cy="3412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8" name="Tekstvak 7">
            <a:extLst>
              <a:ext uri="{FF2B5EF4-FFF2-40B4-BE49-F238E27FC236}">
                <a16:creationId xmlns:a16="http://schemas.microsoft.com/office/drawing/2014/main" id="{403F4D4C-B591-47EC-AA21-FC6ED97DA0A6}"/>
              </a:ext>
            </a:extLst>
          </p:cNvPr>
          <p:cNvSpPr txBox="1"/>
          <p:nvPr/>
        </p:nvSpPr>
        <p:spPr>
          <a:xfrm>
            <a:off x="10994416" y="581206"/>
            <a:ext cx="478016" cy="369332"/>
          </a:xfrm>
          <a:prstGeom prst="rect">
            <a:avLst/>
          </a:prstGeom>
          <a:noFill/>
        </p:spPr>
        <p:txBody>
          <a:bodyPr wrap="none" rtlCol="0">
            <a:spAutoFit/>
          </a:bodyPr>
          <a:lstStyle/>
          <a:p>
            <a:r>
              <a:rPr lang="en-US">
                <a:latin typeface="Bahnschrift SemiBold Condensed" panose="020B0502040204020203" pitchFamily="34" charset="0"/>
              </a:rPr>
              <a:t>ditp</a:t>
            </a:r>
          </a:p>
        </p:txBody>
      </p:sp>
      <p:sp>
        <p:nvSpPr>
          <p:cNvPr id="10" name="Rechthoek 9">
            <a:extLst>
              <a:ext uri="{FF2B5EF4-FFF2-40B4-BE49-F238E27FC236}">
                <a16:creationId xmlns:a16="http://schemas.microsoft.com/office/drawing/2014/main" id="{0B98D19D-8E39-4755-B2FC-160392AA69FC}"/>
              </a:ext>
            </a:extLst>
          </p:cNvPr>
          <p:cNvSpPr/>
          <p:nvPr/>
        </p:nvSpPr>
        <p:spPr>
          <a:xfrm>
            <a:off x="203200" y="10940"/>
            <a:ext cx="12000089" cy="264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kstvak 16">
            <a:extLst>
              <a:ext uri="{FF2B5EF4-FFF2-40B4-BE49-F238E27FC236}">
                <a16:creationId xmlns:a16="http://schemas.microsoft.com/office/drawing/2014/main" id="{A4AF1653-9E19-46E2-80FE-ECE907C75E15}"/>
              </a:ext>
            </a:extLst>
          </p:cNvPr>
          <p:cNvSpPr txBox="1"/>
          <p:nvPr/>
        </p:nvSpPr>
        <p:spPr>
          <a:xfrm>
            <a:off x="5597958" y="-43346"/>
            <a:ext cx="6582753" cy="307777"/>
          </a:xfrm>
          <a:prstGeom prst="rect">
            <a:avLst/>
          </a:prstGeom>
          <a:noFill/>
        </p:spPr>
        <p:txBody>
          <a:bodyPr wrap="square" rtlCol="0">
            <a:spAutoFit/>
          </a:bodyPr>
          <a:lstStyle/>
          <a:p>
            <a:r>
              <a:rPr lang="en-US" sz="1400">
                <a:latin typeface="Bahnschrift SemiBold Condensed" panose="020B0502040204020203" pitchFamily="34" charset="0"/>
              </a:rPr>
              <a:t>     Challengers         Contenders         Strong Performers                                                                       Leaders</a:t>
            </a:r>
          </a:p>
        </p:txBody>
      </p:sp>
      <p:sp>
        <p:nvSpPr>
          <p:cNvPr id="18" name="Tekstvak 17">
            <a:extLst>
              <a:ext uri="{FF2B5EF4-FFF2-40B4-BE49-F238E27FC236}">
                <a16:creationId xmlns:a16="http://schemas.microsoft.com/office/drawing/2014/main" id="{A816A33A-9FF0-4F33-BFA8-CFDC73304695}"/>
              </a:ext>
            </a:extLst>
          </p:cNvPr>
          <p:cNvSpPr txBox="1"/>
          <p:nvPr/>
        </p:nvSpPr>
        <p:spPr>
          <a:xfrm>
            <a:off x="5597958" y="6162584"/>
            <a:ext cx="6582752" cy="307777"/>
          </a:xfrm>
          <a:prstGeom prst="rect">
            <a:avLst/>
          </a:prstGeom>
          <a:noFill/>
        </p:spPr>
        <p:txBody>
          <a:bodyPr wrap="square" rtlCol="0">
            <a:spAutoFit/>
          </a:bodyPr>
          <a:lstStyle/>
          <a:p>
            <a:r>
              <a:rPr lang="en-US" sz="1400">
                <a:latin typeface="Bahnschrift SemiBold Condensed" panose="020B0502040204020203" pitchFamily="34" charset="0"/>
              </a:rPr>
              <a:t>     Weaker strategy                                                                                                                  Stronger strategy</a:t>
            </a:r>
          </a:p>
        </p:txBody>
      </p:sp>
      <p:cxnSp>
        <p:nvCxnSpPr>
          <p:cNvPr id="19" name="Rechte verbindingslijn met pijl 18">
            <a:extLst>
              <a:ext uri="{FF2B5EF4-FFF2-40B4-BE49-F238E27FC236}">
                <a16:creationId xmlns:a16="http://schemas.microsoft.com/office/drawing/2014/main" id="{2596044B-F5D8-4C15-A865-2B89F01F5946}"/>
              </a:ext>
            </a:extLst>
          </p:cNvPr>
          <p:cNvCxnSpPr/>
          <p:nvPr/>
        </p:nvCxnSpPr>
        <p:spPr>
          <a:xfrm>
            <a:off x="6931378" y="6321778"/>
            <a:ext cx="39159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02B7C045-0654-477A-9234-55E9522E8753}"/>
              </a:ext>
            </a:extLst>
          </p:cNvPr>
          <p:cNvSpPr txBox="1"/>
          <p:nvPr/>
        </p:nvSpPr>
        <p:spPr>
          <a:xfrm>
            <a:off x="4845951" y="233159"/>
            <a:ext cx="926927" cy="738664"/>
          </a:xfrm>
          <a:prstGeom prst="rect">
            <a:avLst/>
          </a:prstGeom>
          <a:noFill/>
        </p:spPr>
        <p:txBody>
          <a:bodyPr wrap="square" rtlCol="0">
            <a:spAutoFit/>
          </a:bodyPr>
          <a:lstStyle/>
          <a:p>
            <a:pPr algn="r"/>
            <a:r>
              <a:rPr lang="en-US" sz="1400">
                <a:latin typeface="Bahnschrift SemiBold Condensed" panose="020B0502040204020203" pitchFamily="34" charset="0"/>
              </a:rPr>
              <a:t>     Stronger current offering</a:t>
            </a:r>
          </a:p>
        </p:txBody>
      </p:sp>
      <p:sp>
        <p:nvSpPr>
          <p:cNvPr id="24" name="Tekstvak 23">
            <a:extLst>
              <a:ext uri="{FF2B5EF4-FFF2-40B4-BE49-F238E27FC236}">
                <a16:creationId xmlns:a16="http://schemas.microsoft.com/office/drawing/2014/main" id="{42A6C4B0-4F4E-475E-97AB-80D18AF7E83B}"/>
              </a:ext>
            </a:extLst>
          </p:cNvPr>
          <p:cNvSpPr txBox="1"/>
          <p:nvPr/>
        </p:nvSpPr>
        <p:spPr>
          <a:xfrm>
            <a:off x="4845950" y="5473566"/>
            <a:ext cx="926927" cy="738664"/>
          </a:xfrm>
          <a:prstGeom prst="rect">
            <a:avLst/>
          </a:prstGeom>
          <a:noFill/>
        </p:spPr>
        <p:txBody>
          <a:bodyPr wrap="square" rtlCol="0">
            <a:spAutoFit/>
          </a:bodyPr>
          <a:lstStyle/>
          <a:p>
            <a:pPr algn="r"/>
            <a:r>
              <a:rPr lang="en-US" sz="1400">
                <a:latin typeface="Bahnschrift SemiBold Condensed" panose="020B0502040204020203" pitchFamily="34" charset="0"/>
              </a:rPr>
              <a:t>     Weaker current offering</a:t>
            </a:r>
          </a:p>
        </p:txBody>
      </p:sp>
      <p:cxnSp>
        <p:nvCxnSpPr>
          <p:cNvPr id="25" name="Rechte verbindingslijn met pijl 24">
            <a:extLst>
              <a:ext uri="{FF2B5EF4-FFF2-40B4-BE49-F238E27FC236}">
                <a16:creationId xmlns:a16="http://schemas.microsoft.com/office/drawing/2014/main" id="{95A1D42E-8F87-4D76-B1F7-EE9E9B06DC1F}"/>
              </a:ext>
            </a:extLst>
          </p:cNvPr>
          <p:cNvCxnSpPr>
            <a:cxnSpLocks/>
          </p:cNvCxnSpPr>
          <p:nvPr/>
        </p:nvCxnSpPr>
        <p:spPr>
          <a:xfrm flipV="1">
            <a:off x="5597958" y="1095022"/>
            <a:ext cx="0" cy="4361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Ovaal 25">
            <a:extLst>
              <a:ext uri="{FF2B5EF4-FFF2-40B4-BE49-F238E27FC236}">
                <a16:creationId xmlns:a16="http://schemas.microsoft.com/office/drawing/2014/main" id="{9B09A735-0F64-46CB-B916-FE55F1B3A346}"/>
              </a:ext>
            </a:extLst>
          </p:cNvPr>
          <p:cNvSpPr/>
          <p:nvPr/>
        </p:nvSpPr>
        <p:spPr>
          <a:xfrm>
            <a:off x="8889334" y="1598243"/>
            <a:ext cx="796593" cy="7873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27" name="Tekstvak 26">
            <a:extLst>
              <a:ext uri="{FF2B5EF4-FFF2-40B4-BE49-F238E27FC236}">
                <a16:creationId xmlns:a16="http://schemas.microsoft.com/office/drawing/2014/main" id="{1C855A7A-AD62-44D3-80E6-A23D37921236}"/>
              </a:ext>
            </a:extLst>
          </p:cNvPr>
          <p:cNvSpPr txBox="1"/>
          <p:nvPr/>
        </p:nvSpPr>
        <p:spPr>
          <a:xfrm>
            <a:off x="7039537" y="1804192"/>
            <a:ext cx="1930337" cy="369332"/>
          </a:xfrm>
          <a:prstGeom prst="rect">
            <a:avLst/>
          </a:prstGeom>
          <a:noFill/>
        </p:spPr>
        <p:txBody>
          <a:bodyPr wrap="none" rtlCol="0">
            <a:spAutoFit/>
          </a:bodyPr>
          <a:lstStyle/>
          <a:p>
            <a:r>
              <a:rPr lang="en-US">
                <a:latin typeface="Bahnschrift SemiBold Condensed" panose="020B0502040204020203" pitchFamily="34" charset="0"/>
              </a:rPr>
              <a:t>Audit &amp; Advisory Firms</a:t>
            </a:r>
          </a:p>
        </p:txBody>
      </p:sp>
      <p:sp>
        <p:nvSpPr>
          <p:cNvPr id="28" name="Ovaal 27">
            <a:extLst>
              <a:ext uri="{FF2B5EF4-FFF2-40B4-BE49-F238E27FC236}">
                <a16:creationId xmlns:a16="http://schemas.microsoft.com/office/drawing/2014/main" id="{D5DE2BCE-337F-4504-969D-C651A6F81DFD}"/>
              </a:ext>
            </a:extLst>
          </p:cNvPr>
          <p:cNvSpPr/>
          <p:nvPr/>
        </p:nvSpPr>
        <p:spPr>
          <a:xfrm>
            <a:off x="9197050" y="4926641"/>
            <a:ext cx="683470" cy="67843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29" name="Tekstvak 28">
            <a:extLst>
              <a:ext uri="{FF2B5EF4-FFF2-40B4-BE49-F238E27FC236}">
                <a16:creationId xmlns:a16="http://schemas.microsoft.com/office/drawing/2014/main" id="{0233571E-4A2F-4F86-BBFF-2D97AAFBDFE0}"/>
              </a:ext>
            </a:extLst>
          </p:cNvPr>
          <p:cNvSpPr txBox="1"/>
          <p:nvPr/>
        </p:nvSpPr>
        <p:spPr>
          <a:xfrm>
            <a:off x="7793707" y="5083370"/>
            <a:ext cx="1399742" cy="369332"/>
          </a:xfrm>
          <a:prstGeom prst="rect">
            <a:avLst/>
          </a:prstGeom>
          <a:noFill/>
        </p:spPr>
        <p:txBody>
          <a:bodyPr wrap="none" rtlCol="0">
            <a:spAutoFit/>
          </a:bodyPr>
          <a:lstStyle/>
          <a:p>
            <a:r>
              <a:rPr lang="nl-NL">
                <a:latin typeface="Bahnschrift SemiBold Condensed" panose="020B0502040204020203" pitchFamily="34" charset="0"/>
              </a:rPr>
              <a:t>L</a:t>
            </a:r>
            <a:r>
              <a:rPr lang="en-US">
                <a:latin typeface="Bahnschrift SemiBold Condensed" panose="020B0502040204020203" pitchFamily="34" charset="0"/>
              </a:rPr>
              <a:t>icense brokers</a:t>
            </a:r>
          </a:p>
        </p:txBody>
      </p:sp>
      <p:sp>
        <p:nvSpPr>
          <p:cNvPr id="30" name="Ovaal 29">
            <a:extLst>
              <a:ext uri="{FF2B5EF4-FFF2-40B4-BE49-F238E27FC236}">
                <a16:creationId xmlns:a16="http://schemas.microsoft.com/office/drawing/2014/main" id="{AF435A3F-12DA-4203-B069-4035C56C9242}"/>
              </a:ext>
            </a:extLst>
          </p:cNvPr>
          <p:cNvSpPr/>
          <p:nvPr/>
        </p:nvSpPr>
        <p:spPr>
          <a:xfrm>
            <a:off x="7265511" y="953737"/>
            <a:ext cx="598686" cy="55085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31" name="Tekstvak 30">
            <a:extLst>
              <a:ext uri="{FF2B5EF4-FFF2-40B4-BE49-F238E27FC236}">
                <a16:creationId xmlns:a16="http://schemas.microsoft.com/office/drawing/2014/main" id="{48F31F73-4950-453A-8992-10FEBF84D6C2}"/>
              </a:ext>
            </a:extLst>
          </p:cNvPr>
          <p:cNvSpPr txBox="1"/>
          <p:nvPr/>
        </p:nvSpPr>
        <p:spPr>
          <a:xfrm>
            <a:off x="5768296" y="1027066"/>
            <a:ext cx="1553630" cy="369332"/>
          </a:xfrm>
          <a:prstGeom prst="rect">
            <a:avLst/>
          </a:prstGeom>
          <a:noFill/>
        </p:spPr>
        <p:txBody>
          <a:bodyPr wrap="none" rtlCol="0">
            <a:spAutoFit/>
          </a:bodyPr>
          <a:lstStyle/>
          <a:p>
            <a:r>
              <a:rPr lang="en-US">
                <a:latin typeface="Bahnschrift SemiBold Condensed" panose="020B0502040204020203" pitchFamily="34" charset="0"/>
              </a:rPr>
              <a:t>Security resellers</a:t>
            </a:r>
          </a:p>
        </p:txBody>
      </p:sp>
      <p:sp>
        <p:nvSpPr>
          <p:cNvPr id="32" name="Ovaal 31">
            <a:extLst>
              <a:ext uri="{FF2B5EF4-FFF2-40B4-BE49-F238E27FC236}">
                <a16:creationId xmlns:a16="http://schemas.microsoft.com/office/drawing/2014/main" id="{D323D803-D199-4DD4-A4B4-253F03C29A8E}"/>
              </a:ext>
            </a:extLst>
          </p:cNvPr>
          <p:cNvSpPr/>
          <p:nvPr/>
        </p:nvSpPr>
        <p:spPr>
          <a:xfrm>
            <a:off x="10569525" y="2780844"/>
            <a:ext cx="1250470" cy="132556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34" name="Tekstvak 33">
            <a:extLst>
              <a:ext uri="{FF2B5EF4-FFF2-40B4-BE49-F238E27FC236}">
                <a16:creationId xmlns:a16="http://schemas.microsoft.com/office/drawing/2014/main" id="{33D42CEF-8FD7-4C87-881B-F2BADF406531}"/>
              </a:ext>
            </a:extLst>
          </p:cNvPr>
          <p:cNvSpPr txBox="1"/>
          <p:nvPr/>
        </p:nvSpPr>
        <p:spPr>
          <a:xfrm>
            <a:off x="8342633" y="3283606"/>
            <a:ext cx="2226892" cy="369332"/>
          </a:xfrm>
          <a:prstGeom prst="rect">
            <a:avLst/>
          </a:prstGeom>
          <a:noFill/>
        </p:spPr>
        <p:txBody>
          <a:bodyPr wrap="none" rtlCol="0">
            <a:spAutoFit/>
          </a:bodyPr>
          <a:lstStyle/>
          <a:p>
            <a:r>
              <a:rPr lang="nl-NL">
                <a:latin typeface="Bahnschrift SemiBold Condensed" panose="020B0502040204020203" pitchFamily="34" charset="0"/>
              </a:rPr>
              <a:t>Global System Integrators</a:t>
            </a:r>
            <a:endParaRPr lang="en-US">
              <a:latin typeface="Bahnschrift SemiBold Condensed" panose="020B0502040204020203" pitchFamily="34" charset="0"/>
            </a:endParaRPr>
          </a:p>
        </p:txBody>
      </p:sp>
      <p:sp>
        <p:nvSpPr>
          <p:cNvPr id="36" name="Ovaal 35">
            <a:extLst>
              <a:ext uri="{FF2B5EF4-FFF2-40B4-BE49-F238E27FC236}">
                <a16:creationId xmlns:a16="http://schemas.microsoft.com/office/drawing/2014/main" id="{76848B7F-79A5-49E8-ABCD-C87D4E5188E8}"/>
              </a:ext>
            </a:extLst>
          </p:cNvPr>
          <p:cNvSpPr/>
          <p:nvPr/>
        </p:nvSpPr>
        <p:spPr>
          <a:xfrm>
            <a:off x="10010246" y="315496"/>
            <a:ext cx="513828" cy="53406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a:t>
            </a:r>
          </a:p>
        </p:txBody>
      </p:sp>
      <p:sp>
        <p:nvSpPr>
          <p:cNvPr id="37" name="Tekstvak 36">
            <a:extLst>
              <a:ext uri="{FF2B5EF4-FFF2-40B4-BE49-F238E27FC236}">
                <a16:creationId xmlns:a16="http://schemas.microsoft.com/office/drawing/2014/main" id="{0E0B4BBF-9866-4E61-BBA6-6B7892B47C90}"/>
              </a:ext>
            </a:extLst>
          </p:cNvPr>
          <p:cNvSpPr txBox="1"/>
          <p:nvPr/>
        </p:nvSpPr>
        <p:spPr>
          <a:xfrm>
            <a:off x="8320348" y="386770"/>
            <a:ext cx="1720343" cy="369332"/>
          </a:xfrm>
          <a:prstGeom prst="rect">
            <a:avLst/>
          </a:prstGeom>
          <a:noFill/>
        </p:spPr>
        <p:txBody>
          <a:bodyPr wrap="none" rtlCol="0">
            <a:spAutoFit/>
          </a:bodyPr>
          <a:lstStyle/>
          <a:p>
            <a:r>
              <a:rPr lang="en-US">
                <a:latin typeface="Bahnschrift SemiBold Condensed" panose="020B0502040204020203" pitchFamily="34" charset="0"/>
              </a:rPr>
              <a:t>Cybersecurity Firms</a:t>
            </a:r>
          </a:p>
        </p:txBody>
      </p:sp>
      <p:sp>
        <p:nvSpPr>
          <p:cNvPr id="6" name="Rechthoek 5">
            <a:extLst>
              <a:ext uri="{FF2B5EF4-FFF2-40B4-BE49-F238E27FC236}">
                <a16:creationId xmlns:a16="http://schemas.microsoft.com/office/drawing/2014/main" id="{CA6CA67A-39D1-4A35-90CC-919E843AD01C}"/>
              </a:ext>
            </a:extLst>
          </p:cNvPr>
          <p:cNvSpPr/>
          <p:nvPr/>
        </p:nvSpPr>
        <p:spPr>
          <a:xfrm>
            <a:off x="5811725" y="284034"/>
            <a:ext cx="6389511" cy="5858946"/>
          </a:xfrm>
          <a:prstGeom prst="rect">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jdelijke aanduiding voor inhoud 2">
            <a:extLst>
              <a:ext uri="{FF2B5EF4-FFF2-40B4-BE49-F238E27FC236}">
                <a16:creationId xmlns:a16="http://schemas.microsoft.com/office/drawing/2014/main" id="{A6787070-22D3-4E7E-89BC-4A8BE063F58A}"/>
              </a:ext>
            </a:extLst>
          </p:cNvPr>
          <p:cNvSpPr>
            <a:spLocks noGrp="1"/>
          </p:cNvSpPr>
          <p:nvPr>
            <p:ph idx="1"/>
          </p:nvPr>
        </p:nvSpPr>
        <p:spPr>
          <a:xfrm>
            <a:off x="810960" y="2397813"/>
            <a:ext cx="10179270" cy="2816005"/>
          </a:xfrm>
          <a:effectLst/>
        </p:spPr>
        <p:txBody>
          <a:bodyPr vert="horz" lIns="91440" tIns="45720" rIns="91440" bIns="45720" rtlCol="0" anchor="t">
            <a:normAutofit lnSpcReduction="10000"/>
          </a:bodyPr>
          <a:lstStyle/>
          <a:p>
            <a:pPr marL="457200" lvl="1" indent="0">
              <a:lnSpc>
                <a:spcPct val="100000"/>
              </a:lnSpc>
              <a:buNone/>
            </a:pPr>
            <a:endParaRPr lang="en-US" sz="1800">
              <a:solidFill>
                <a:schemeClr val="tx2">
                  <a:lumMod val="60000"/>
                  <a:lumOff val="40000"/>
                </a:schemeClr>
              </a:solidFill>
              <a:latin typeface="Bahnschrift SemiCondensed" panose="020B0502040204020203" pitchFamily="34" charset="0"/>
            </a:endParaRPr>
          </a:p>
          <a:p>
            <a:pPr marL="0" indent="0" algn="ctr">
              <a:buNone/>
            </a:pPr>
            <a:r>
              <a:rPr lang="nl-NL" sz="6000">
                <a:latin typeface="Bahnschrift SemiBold Condensed" panose="020B0502040204020203" pitchFamily="34" charset="0"/>
                <a:cs typeface="Calibri" panose="020F0502020204030204"/>
              </a:rPr>
              <a:t>WE WILL BE A LEADER IN TRANSLATING IT SAFETY AND CONTROL REQUIREMENTS INTO ACTIONABLE SOLUTIONS</a:t>
            </a:r>
          </a:p>
        </p:txBody>
      </p:sp>
    </p:spTree>
    <p:extLst>
      <p:ext uri="{BB962C8B-B14F-4D97-AF65-F5344CB8AC3E}">
        <p14:creationId xmlns:p14="http://schemas.microsoft.com/office/powerpoint/2010/main" val="233787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2000"/>
                                  </p:stCondLst>
                                  <p:childTnLst>
                                    <p:set>
                                      <p:cBhvr>
                                        <p:cTn id="10" dur="1" fill="hold">
                                          <p:stCondLst>
                                            <p:cond delay="0"/>
                                          </p:stCondLst>
                                        </p:cTn>
                                        <p:tgtEl>
                                          <p:spTgt spid="35">
                                            <p:txEl>
                                              <p:pRg st="1" end="1"/>
                                            </p:txEl>
                                          </p:spTgt>
                                        </p:tgtEl>
                                        <p:attrNameLst>
                                          <p:attrName>style.visibility</p:attrName>
                                        </p:attrNameLst>
                                      </p:cBhvr>
                                      <p:to>
                                        <p:strVal val="visible"/>
                                      </p:to>
                                    </p:set>
                                    <p:anim calcmode="lin" valueType="num">
                                      <p:cBhvr>
                                        <p:cTn id="11" dur="500" fill="hold"/>
                                        <p:tgtEl>
                                          <p:spTgt spid="35">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5">
                                            <p:txEl>
                                              <p:pRg st="1" end="1"/>
                                            </p:txEl>
                                          </p:spTgt>
                                        </p:tgtEl>
                                        <p:attrNameLst>
                                          <p:attrName>ppt_h</p:attrName>
                                        </p:attrNameLst>
                                      </p:cBhvr>
                                      <p:tavLst>
                                        <p:tav tm="0">
                                          <p:val>
                                            <p:fltVal val="0"/>
                                          </p:val>
                                        </p:tav>
                                        <p:tav tm="100000">
                                          <p:val>
                                            <p:strVal val="#ppt_h"/>
                                          </p:val>
                                        </p:tav>
                                      </p:tavLst>
                                    </p:anim>
                                    <p:animEffect transition="in" filter="fade">
                                      <p:cBhvr>
                                        <p:cTn id="13" dur="500"/>
                                        <p:tgtEl>
                                          <p:spTgt spid="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03: Organization</a:t>
            </a:r>
            <a:br>
              <a:rPr lang="nl-NL"/>
            </a:br>
            <a:r>
              <a:rPr lang="nl-NL" sz="3200">
                <a:solidFill>
                  <a:schemeClr val="accent1">
                    <a:lumMod val="60000"/>
                    <a:lumOff val="40000"/>
                  </a:schemeClr>
                </a:solidFill>
                <a:latin typeface="Bahnschrift SemiCondensed"/>
              </a:rPr>
              <a:t>How we are organized</a:t>
            </a:r>
            <a:endParaRPr lang="nl-NL">
              <a:solidFill>
                <a:schemeClr val="accent1">
                  <a:lumMod val="60000"/>
                  <a:lumOff val="40000"/>
                </a:schemeClr>
              </a:solidFill>
              <a:latin typeface="Bahnschrift SemiCondensed"/>
            </a:endParaRPr>
          </a:p>
        </p:txBody>
      </p:sp>
      <p:grpSp>
        <p:nvGrpSpPr>
          <p:cNvPr id="6" name="Groep 5">
            <a:extLst>
              <a:ext uri="{FF2B5EF4-FFF2-40B4-BE49-F238E27FC236}">
                <a16:creationId xmlns:a16="http://schemas.microsoft.com/office/drawing/2014/main" id="{FDFEA32E-BAA0-4A1F-954E-5E64D0D68E18}"/>
              </a:ext>
            </a:extLst>
          </p:cNvPr>
          <p:cNvGrpSpPr/>
          <p:nvPr/>
        </p:nvGrpSpPr>
        <p:grpSpPr>
          <a:xfrm>
            <a:off x="55371" y="207918"/>
            <a:ext cx="11958565" cy="6333489"/>
            <a:chOff x="397164" y="374067"/>
            <a:chExt cx="11958565" cy="6333489"/>
          </a:xfrm>
        </p:grpSpPr>
        <p:sp>
          <p:nvSpPr>
            <p:cNvPr id="95" name="Tekstvak 94">
              <a:extLst>
                <a:ext uri="{FF2B5EF4-FFF2-40B4-BE49-F238E27FC236}">
                  <a16:creationId xmlns:a16="http://schemas.microsoft.com/office/drawing/2014/main" id="{DABA85BC-0AC3-4D0A-80BB-E5902BA1B0DB}"/>
                </a:ext>
              </a:extLst>
            </p:cNvPr>
            <p:cNvSpPr txBox="1"/>
            <p:nvPr/>
          </p:nvSpPr>
          <p:spPr>
            <a:xfrm>
              <a:off x="11015520" y="4307668"/>
              <a:ext cx="1340209" cy="307777"/>
            </a:xfrm>
            <a:prstGeom prst="rect">
              <a:avLst/>
            </a:prstGeom>
            <a:noFill/>
          </p:spPr>
          <p:txBody>
            <a:bodyPr wrap="square" rtlCol="0" anchor="t">
              <a:spAutoFit/>
            </a:bodyPr>
            <a:lstStyle/>
            <a:p>
              <a:r>
                <a:rPr lang="en-US" sz="1400">
                  <a:latin typeface="Bahnschrift SemiBold Condensed"/>
                </a:rPr>
                <a:t>Back Office</a:t>
              </a:r>
            </a:p>
          </p:txBody>
        </p:sp>
        <p:sp>
          <p:nvSpPr>
            <p:cNvPr id="98" name="Tekstvak 97">
              <a:extLst>
                <a:ext uri="{FF2B5EF4-FFF2-40B4-BE49-F238E27FC236}">
                  <a16:creationId xmlns:a16="http://schemas.microsoft.com/office/drawing/2014/main" id="{53D46728-D96D-4562-8FE9-2F29FFA915BE}"/>
                </a:ext>
              </a:extLst>
            </p:cNvPr>
            <p:cNvSpPr txBox="1"/>
            <p:nvPr/>
          </p:nvSpPr>
          <p:spPr>
            <a:xfrm>
              <a:off x="11008402" y="4792365"/>
              <a:ext cx="1269766" cy="307777"/>
            </a:xfrm>
            <a:prstGeom prst="rect">
              <a:avLst/>
            </a:prstGeom>
            <a:noFill/>
          </p:spPr>
          <p:txBody>
            <a:bodyPr wrap="square" rtlCol="0" anchor="t">
              <a:spAutoFit/>
            </a:bodyPr>
            <a:lstStyle/>
            <a:p>
              <a:r>
                <a:rPr lang="en-US" sz="1400">
                  <a:latin typeface="Bahnschrift SemiBold Condensed"/>
                </a:rPr>
                <a:t>Consultants</a:t>
              </a:r>
            </a:p>
          </p:txBody>
        </p:sp>
        <p:sp>
          <p:nvSpPr>
            <p:cNvPr id="30" name="Rechthoek: afgeronde hoeken 29">
              <a:extLst>
                <a:ext uri="{FF2B5EF4-FFF2-40B4-BE49-F238E27FC236}">
                  <a16:creationId xmlns:a16="http://schemas.microsoft.com/office/drawing/2014/main" id="{E1AEE0E7-C3B9-4CE9-8FF2-EDE7F0A4543E}"/>
                </a:ext>
              </a:extLst>
            </p:cNvPr>
            <p:cNvSpPr/>
            <p:nvPr/>
          </p:nvSpPr>
          <p:spPr>
            <a:xfrm>
              <a:off x="3061705" y="4423514"/>
              <a:ext cx="6779989" cy="1014483"/>
            </a:xfrm>
            <a:prstGeom prst="roundRect">
              <a:avLst/>
            </a:prstGeom>
            <a:gradFill flip="none" rotWithShape="1">
              <a:gsLst>
                <a:gs pos="39000">
                  <a:schemeClr val="accent5">
                    <a:lumMod val="40000"/>
                    <a:lumOff val="60000"/>
                  </a:schemeClr>
                </a:gs>
                <a:gs pos="39000">
                  <a:schemeClr val="accent1">
                    <a:lumMod val="20000"/>
                    <a:lumOff val="80000"/>
                  </a:schemeClr>
                </a:gs>
              </a:gsLst>
              <a:lin ang="5760000" scaled="0"/>
              <a:tileRect/>
            </a:gra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hthoek: afgeronde hoeken 2">
              <a:extLst>
                <a:ext uri="{FF2B5EF4-FFF2-40B4-BE49-F238E27FC236}">
                  <a16:creationId xmlns:a16="http://schemas.microsoft.com/office/drawing/2014/main" id="{17CEBD1B-BFAD-4269-8683-A73E3E380A39}"/>
                </a:ext>
              </a:extLst>
            </p:cNvPr>
            <p:cNvSpPr/>
            <p:nvPr/>
          </p:nvSpPr>
          <p:spPr>
            <a:xfrm>
              <a:off x="5489953" y="374067"/>
              <a:ext cx="2368062" cy="672123"/>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CEO</a:t>
              </a:r>
            </a:p>
          </p:txBody>
        </p:sp>
        <p:cxnSp>
          <p:nvCxnSpPr>
            <p:cNvPr id="5" name="Rechte verbindingslijn 4">
              <a:extLst>
                <a:ext uri="{FF2B5EF4-FFF2-40B4-BE49-F238E27FC236}">
                  <a16:creationId xmlns:a16="http://schemas.microsoft.com/office/drawing/2014/main" id="{84153FF3-DB84-4065-B49F-33513637A844}"/>
                </a:ext>
              </a:extLst>
            </p:cNvPr>
            <p:cNvCxnSpPr>
              <a:cxnSpLocks/>
              <a:stCxn id="3" idx="2"/>
            </p:cNvCxnSpPr>
            <p:nvPr/>
          </p:nvCxnSpPr>
          <p:spPr>
            <a:xfrm>
              <a:off x="6673984" y="1046190"/>
              <a:ext cx="0" cy="323664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FC7BFD6B-E81D-4B3F-A863-6BB4B6EBF833}"/>
                </a:ext>
              </a:extLst>
            </p:cNvPr>
            <p:cNvCxnSpPr>
              <a:cxnSpLocks/>
            </p:cNvCxnSpPr>
            <p:nvPr/>
          </p:nvCxnSpPr>
          <p:spPr>
            <a:xfrm flipH="1">
              <a:off x="6673983" y="1515598"/>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9" name="Rechthoek: afgeronde hoeken 38">
              <a:extLst>
                <a:ext uri="{FF2B5EF4-FFF2-40B4-BE49-F238E27FC236}">
                  <a16:creationId xmlns:a16="http://schemas.microsoft.com/office/drawing/2014/main" id="{E3943472-FA81-46C6-ACAD-ED591C6D2EC3}"/>
                </a:ext>
              </a:extLst>
            </p:cNvPr>
            <p:cNvSpPr/>
            <p:nvPr/>
          </p:nvSpPr>
          <p:spPr>
            <a:xfrm>
              <a:off x="7434030" y="1233344"/>
              <a:ext cx="2368062" cy="5422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QA/Controller/Finance</a:t>
              </a:r>
            </a:p>
          </p:txBody>
        </p:sp>
        <p:cxnSp>
          <p:nvCxnSpPr>
            <p:cNvPr id="40" name="Rechte verbindingslijn 39">
              <a:extLst>
                <a:ext uri="{FF2B5EF4-FFF2-40B4-BE49-F238E27FC236}">
                  <a16:creationId xmlns:a16="http://schemas.microsoft.com/office/drawing/2014/main" id="{AB398EAF-CD29-41F7-B469-7A751A01BA4B}"/>
                </a:ext>
              </a:extLst>
            </p:cNvPr>
            <p:cNvCxnSpPr>
              <a:cxnSpLocks/>
            </p:cNvCxnSpPr>
            <p:nvPr/>
          </p:nvCxnSpPr>
          <p:spPr>
            <a:xfrm flipH="1">
              <a:off x="6673983" y="2163001"/>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8" name="Rechthoek: afgeronde hoeken 47">
              <a:extLst>
                <a:ext uri="{FF2B5EF4-FFF2-40B4-BE49-F238E27FC236}">
                  <a16:creationId xmlns:a16="http://schemas.microsoft.com/office/drawing/2014/main" id="{A0B0C1CA-86B1-4D7A-AE5D-53B6E9B8AEE7}"/>
                </a:ext>
              </a:extLst>
            </p:cNvPr>
            <p:cNvSpPr/>
            <p:nvPr/>
          </p:nvSpPr>
          <p:spPr>
            <a:xfrm>
              <a:off x="7434030" y="1862522"/>
              <a:ext cx="2368062" cy="542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Office Manager</a:t>
              </a:r>
            </a:p>
          </p:txBody>
        </p:sp>
        <p:cxnSp>
          <p:nvCxnSpPr>
            <p:cNvPr id="49" name="Rechte verbindingslijn 48">
              <a:extLst>
                <a:ext uri="{FF2B5EF4-FFF2-40B4-BE49-F238E27FC236}">
                  <a16:creationId xmlns:a16="http://schemas.microsoft.com/office/drawing/2014/main" id="{93410F48-81A3-48EE-B094-BDC358A2D55E}"/>
                </a:ext>
              </a:extLst>
            </p:cNvPr>
            <p:cNvCxnSpPr>
              <a:cxnSpLocks/>
            </p:cNvCxnSpPr>
            <p:nvPr/>
          </p:nvCxnSpPr>
          <p:spPr>
            <a:xfrm flipH="1">
              <a:off x="6673985" y="2781125"/>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0" name="Rechthoek: afgeronde hoeken 49">
              <a:extLst>
                <a:ext uri="{FF2B5EF4-FFF2-40B4-BE49-F238E27FC236}">
                  <a16:creationId xmlns:a16="http://schemas.microsoft.com/office/drawing/2014/main" id="{CF04C82B-0554-4D60-907B-80AB22CC1F9B}"/>
                </a:ext>
              </a:extLst>
            </p:cNvPr>
            <p:cNvSpPr/>
            <p:nvPr/>
          </p:nvSpPr>
          <p:spPr>
            <a:xfrm>
              <a:off x="7434030" y="2507921"/>
              <a:ext cx="2368062" cy="542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HR</a:t>
              </a:r>
            </a:p>
          </p:txBody>
        </p:sp>
        <p:cxnSp>
          <p:nvCxnSpPr>
            <p:cNvPr id="53" name="Rechte verbindingslijn 52">
              <a:extLst>
                <a:ext uri="{FF2B5EF4-FFF2-40B4-BE49-F238E27FC236}">
                  <a16:creationId xmlns:a16="http://schemas.microsoft.com/office/drawing/2014/main" id="{18E691EA-6802-488C-AA84-F5C39B40FB88}"/>
                </a:ext>
              </a:extLst>
            </p:cNvPr>
            <p:cNvCxnSpPr>
              <a:cxnSpLocks/>
            </p:cNvCxnSpPr>
            <p:nvPr/>
          </p:nvCxnSpPr>
          <p:spPr>
            <a:xfrm flipH="1">
              <a:off x="6673982" y="3797135"/>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1E9A504D-5A4C-4808-B043-E117AED001D9}"/>
                </a:ext>
              </a:extLst>
            </p:cNvPr>
            <p:cNvCxnSpPr>
              <a:cxnSpLocks/>
            </p:cNvCxnSpPr>
            <p:nvPr/>
          </p:nvCxnSpPr>
          <p:spPr>
            <a:xfrm flipH="1">
              <a:off x="5153893" y="2362538"/>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6" name="Rechthoek: afgeronde hoeken 55">
              <a:extLst>
                <a:ext uri="{FF2B5EF4-FFF2-40B4-BE49-F238E27FC236}">
                  <a16:creationId xmlns:a16="http://schemas.microsoft.com/office/drawing/2014/main" id="{2B65E7BB-F98D-41E3-ADB7-FFF5DA2211F4}"/>
                </a:ext>
              </a:extLst>
            </p:cNvPr>
            <p:cNvSpPr/>
            <p:nvPr/>
          </p:nvSpPr>
          <p:spPr>
            <a:xfrm>
              <a:off x="2785830" y="2091392"/>
              <a:ext cx="2368062" cy="54229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Sales Manager</a:t>
              </a:r>
            </a:p>
          </p:txBody>
        </p:sp>
        <p:cxnSp>
          <p:nvCxnSpPr>
            <p:cNvPr id="57" name="Rechte verbindingslijn 56">
              <a:extLst>
                <a:ext uri="{FF2B5EF4-FFF2-40B4-BE49-F238E27FC236}">
                  <a16:creationId xmlns:a16="http://schemas.microsoft.com/office/drawing/2014/main" id="{998C342A-9A8F-4A42-B4CC-9F2C541D952A}"/>
                </a:ext>
              </a:extLst>
            </p:cNvPr>
            <p:cNvCxnSpPr>
              <a:cxnSpLocks/>
            </p:cNvCxnSpPr>
            <p:nvPr/>
          </p:nvCxnSpPr>
          <p:spPr>
            <a:xfrm flipH="1">
              <a:off x="5153893" y="3079361"/>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8" name="Rechthoek: afgeronde hoeken 57">
              <a:extLst>
                <a:ext uri="{FF2B5EF4-FFF2-40B4-BE49-F238E27FC236}">
                  <a16:creationId xmlns:a16="http://schemas.microsoft.com/office/drawing/2014/main" id="{3DC0DDB9-E091-465C-9991-CB1FDE4193AF}"/>
                </a:ext>
              </a:extLst>
            </p:cNvPr>
            <p:cNvSpPr/>
            <p:nvPr/>
          </p:nvSpPr>
          <p:spPr>
            <a:xfrm>
              <a:off x="2785830" y="2808215"/>
              <a:ext cx="2368062" cy="54229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Service Manager</a:t>
              </a:r>
            </a:p>
          </p:txBody>
        </p:sp>
        <p:cxnSp>
          <p:nvCxnSpPr>
            <p:cNvPr id="59" name="Rechte verbindingslijn 58">
              <a:extLst>
                <a:ext uri="{FF2B5EF4-FFF2-40B4-BE49-F238E27FC236}">
                  <a16:creationId xmlns:a16="http://schemas.microsoft.com/office/drawing/2014/main" id="{38DFCC80-BDD1-4BE4-8975-D5F14DB11FE4}"/>
                </a:ext>
              </a:extLst>
            </p:cNvPr>
            <p:cNvCxnSpPr>
              <a:cxnSpLocks/>
            </p:cNvCxnSpPr>
            <p:nvPr/>
          </p:nvCxnSpPr>
          <p:spPr>
            <a:xfrm flipH="1">
              <a:off x="5153893" y="3797135"/>
              <a:ext cx="152009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CABB4BA-F83B-49A8-BE05-9E18B2036D6C}"/>
                </a:ext>
              </a:extLst>
            </p:cNvPr>
            <p:cNvCxnSpPr>
              <a:cxnSpLocks/>
            </p:cNvCxnSpPr>
            <p:nvPr/>
          </p:nvCxnSpPr>
          <p:spPr>
            <a:xfrm flipH="1">
              <a:off x="4318982" y="4284324"/>
              <a:ext cx="4794196" cy="774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2" name="Rechthoek: afgeronde hoeken 61">
              <a:extLst>
                <a:ext uri="{FF2B5EF4-FFF2-40B4-BE49-F238E27FC236}">
                  <a16:creationId xmlns:a16="http://schemas.microsoft.com/office/drawing/2014/main" id="{8EA520B3-2930-4ED1-B5B4-A7E730828B91}"/>
                </a:ext>
              </a:extLst>
            </p:cNvPr>
            <p:cNvSpPr/>
            <p:nvPr/>
          </p:nvSpPr>
          <p:spPr>
            <a:xfrm>
              <a:off x="3706762" y="4544592"/>
              <a:ext cx="1285630" cy="2138881"/>
            </a:xfrm>
            <a:prstGeom prst="roundRect">
              <a:avLst/>
            </a:prstGeom>
            <a:solidFill>
              <a:schemeClr val="accent4">
                <a:lumMod val="5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Analytics</a:t>
              </a:r>
            </a:p>
            <a:p>
              <a:pPr algn="ctr"/>
              <a:endParaRPr lang="en-US">
                <a:latin typeface="Bahnschrift SemiBold Condensed" panose="020B0502040204020203" pitchFamily="34" charset="0"/>
              </a:endParaRPr>
            </a:p>
          </p:txBody>
        </p:sp>
        <p:sp>
          <p:nvSpPr>
            <p:cNvPr id="63" name="Rechthoek: afgeronde hoeken 62">
              <a:extLst>
                <a:ext uri="{FF2B5EF4-FFF2-40B4-BE49-F238E27FC236}">
                  <a16:creationId xmlns:a16="http://schemas.microsoft.com/office/drawing/2014/main" id="{17F62369-C164-4B73-BF82-670892DD9535}"/>
                </a:ext>
              </a:extLst>
            </p:cNvPr>
            <p:cNvSpPr/>
            <p:nvPr/>
          </p:nvSpPr>
          <p:spPr>
            <a:xfrm>
              <a:off x="5288931" y="4544591"/>
              <a:ext cx="1285630" cy="2138881"/>
            </a:xfrm>
            <a:prstGeom prst="roundRect">
              <a:avLst/>
            </a:prstGeom>
            <a:solidFill>
              <a:schemeClr val="accent4">
                <a:lumMod val="5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Cloud</a:t>
              </a:r>
            </a:p>
            <a:p>
              <a:pPr algn="ctr"/>
              <a:endParaRPr lang="en-US">
                <a:latin typeface="Bahnschrift SemiBold Condensed" panose="020B0502040204020203" pitchFamily="34" charset="0"/>
              </a:endParaRPr>
            </a:p>
          </p:txBody>
        </p:sp>
        <p:sp>
          <p:nvSpPr>
            <p:cNvPr id="64" name="Rechthoek: afgeronde hoeken 63">
              <a:extLst>
                <a:ext uri="{FF2B5EF4-FFF2-40B4-BE49-F238E27FC236}">
                  <a16:creationId xmlns:a16="http://schemas.microsoft.com/office/drawing/2014/main" id="{4FFE93FC-6B34-4BDF-8711-AA462CE0797B}"/>
                </a:ext>
              </a:extLst>
            </p:cNvPr>
            <p:cNvSpPr/>
            <p:nvPr/>
          </p:nvSpPr>
          <p:spPr>
            <a:xfrm>
              <a:off x="6871100" y="4553396"/>
              <a:ext cx="1285630" cy="2138881"/>
            </a:xfrm>
            <a:prstGeom prst="roundRect">
              <a:avLst/>
            </a:prstGeom>
            <a:solidFill>
              <a:schemeClr val="accent4">
                <a:lumMod val="5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Network</a:t>
              </a:r>
            </a:p>
            <a:p>
              <a:pPr algn="ctr"/>
              <a:endParaRPr lang="en-US">
                <a:latin typeface="Bahnschrift SemiBold Condensed" panose="020B0502040204020203" pitchFamily="34" charset="0"/>
              </a:endParaRPr>
            </a:p>
          </p:txBody>
        </p:sp>
        <p:sp>
          <p:nvSpPr>
            <p:cNvPr id="65" name="Rechthoek: afgeronde hoeken 64">
              <a:extLst>
                <a:ext uri="{FF2B5EF4-FFF2-40B4-BE49-F238E27FC236}">
                  <a16:creationId xmlns:a16="http://schemas.microsoft.com/office/drawing/2014/main" id="{D02ED97B-C16D-4078-883F-3C12CFD7CB60}"/>
                </a:ext>
              </a:extLst>
            </p:cNvPr>
            <p:cNvSpPr/>
            <p:nvPr/>
          </p:nvSpPr>
          <p:spPr>
            <a:xfrm>
              <a:off x="8448535" y="4553396"/>
              <a:ext cx="1285630" cy="2130076"/>
            </a:xfrm>
            <a:prstGeom prst="roundRect">
              <a:avLst/>
            </a:prstGeom>
            <a:solidFill>
              <a:schemeClr val="accent4">
                <a:lumMod val="5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Security</a:t>
              </a:r>
            </a:p>
            <a:p>
              <a:pPr algn="ctr"/>
              <a:endParaRPr lang="en-US">
                <a:latin typeface="Bahnschrift SemiBold Condensed" panose="020B0502040204020203" pitchFamily="34" charset="0"/>
              </a:endParaRPr>
            </a:p>
          </p:txBody>
        </p:sp>
        <p:cxnSp>
          <p:nvCxnSpPr>
            <p:cNvPr id="66" name="Rechte verbindingslijn 65">
              <a:extLst>
                <a:ext uri="{FF2B5EF4-FFF2-40B4-BE49-F238E27FC236}">
                  <a16:creationId xmlns:a16="http://schemas.microsoft.com/office/drawing/2014/main" id="{1231039F-7935-4F19-95FE-C7DE8E9FD878}"/>
                </a:ext>
              </a:extLst>
            </p:cNvPr>
            <p:cNvCxnSpPr>
              <a:cxnSpLocks/>
            </p:cNvCxnSpPr>
            <p:nvPr/>
          </p:nvCxnSpPr>
          <p:spPr>
            <a:xfrm>
              <a:off x="4337528" y="4282837"/>
              <a:ext cx="1775" cy="2617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7" name="Rechte verbindingslijn 66">
              <a:extLst>
                <a:ext uri="{FF2B5EF4-FFF2-40B4-BE49-F238E27FC236}">
                  <a16:creationId xmlns:a16="http://schemas.microsoft.com/office/drawing/2014/main" id="{669A73CD-C68C-4D99-8E1B-B04629450B6F}"/>
                </a:ext>
              </a:extLst>
            </p:cNvPr>
            <p:cNvCxnSpPr>
              <a:cxnSpLocks/>
              <a:endCxn id="63" idx="0"/>
            </p:cNvCxnSpPr>
            <p:nvPr/>
          </p:nvCxnSpPr>
          <p:spPr>
            <a:xfrm>
              <a:off x="5931746" y="4298559"/>
              <a:ext cx="0" cy="24603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6CAE7F37-99D6-45C4-A34E-92257CF61BDB}"/>
                </a:ext>
              </a:extLst>
            </p:cNvPr>
            <p:cNvCxnSpPr>
              <a:cxnSpLocks/>
              <a:endCxn id="64" idx="0"/>
            </p:cNvCxnSpPr>
            <p:nvPr/>
          </p:nvCxnSpPr>
          <p:spPr>
            <a:xfrm>
              <a:off x="7513915" y="4264365"/>
              <a:ext cx="0" cy="28903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9" name="Rechte verbindingslijn 68">
              <a:extLst>
                <a:ext uri="{FF2B5EF4-FFF2-40B4-BE49-F238E27FC236}">
                  <a16:creationId xmlns:a16="http://schemas.microsoft.com/office/drawing/2014/main" id="{88A1CD6F-0E20-439B-82F8-22AAD16DBFAE}"/>
                </a:ext>
              </a:extLst>
            </p:cNvPr>
            <p:cNvCxnSpPr>
              <a:cxnSpLocks/>
              <a:endCxn id="65" idx="0"/>
            </p:cNvCxnSpPr>
            <p:nvPr/>
          </p:nvCxnSpPr>
          <p:spPr>
            <a:xfrm>
              <a:off x="9091350" y="4264365"/>
              <a:ext cx="0" cy="28903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2" name="Rechthoek: afgeronde hoeken 91">
              <a:extLst>
                <a:ext uri="{FF2B5EF4-FFF2-40B4-BE49-F238E27FC236}">
                  <a16:creationId xmlns:a16="http://schemas.microsoft.com/office/drawing/2014/main" id="{202BD09D-EB1E-458D-BC9A-CEAF3B70F803}"/>
                </a:ext>
              </a:extLst>
            </p:cNvPr>
            <p:cNvSpPr/>
            <p:nvPr/>
          </p:nvSpPr>
          <p:spPr>
            <a:xfrm>
              <a:off x="10765666" y="3837968"/>
              <a:ext cx="242736" cy="29077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sp>
          <p:nvSpPr>
            <p:cNvPr id="93" name="Tekstvak 92">
              <a:extLst>
                <a:ext uri="{FF2B5EF4-FFF2-40B4-BE49-F238E27FC236}">
                  <a16:creationId xmlns:a16="http://schemas.microsoft.com/office/drawing/2014/main" id="{BA5717F0-E21F-42CC-B2E7-69A41927E0DA}"/>
                </a:ext>
              </a:extLst>
            </p:cNvPr>
            <p:cNvSpPr txBox="1"/>
            <p:nvPr/>
          </p:nvSpPr>
          <p:spPr>
            <a:xfrm>
              <a:off x="11004696" y="3838181"/>
              <a:ext cx="638589" cy="307777"/>
            </a:xfrm>
            <a:prstGeom prst="rect">
              <a:avLst/>
            </a:prstGeom>
            <a:noFill/>
          </p:spPr>
          <p:txBody>
            <a:bodyPr wrap="square" rtlCol="0" anchor="t">
              <a:spAutoFit/>
            </a:bodyPr>
            <a:lstStyle/>
            <a:p>
              <a:r>
                <a:rPr lang="en-US" sz="1400">
                  <a:latin typeface="Bahnschrift SemiBold Condensed"/>
                </a:rPr>
                <a:t>MT</a:t>
              </a:r>
            </a:p>
          </p:txBody>
        </p:sp>
        <p:sp>
          <p:nvSpPr>
            <p:cNvPr id="96" name="Rechthoek: afgeronde hoeken 95">
              <a:extLst>
                <a:ext uri="{FF2B5EF4-FFF2-40B4-BE49-F238E27FC236}">
                  <a16:creationId xmlns:a16="http://schemas.microsoft.com/office/drawing/2014/main" id="{D5D515E8-71EE-408B-AD76-CADD5A5C6BBC}"/>
                </a:ext>
              </a:extLst>
            </p:cNvPr>
            <p:cNvSpPr/>
            <p:nvPr/>
          </p:nvSpPr>
          <p:spPr>
            <a:xfrm>
              <a:off x="10765666" y="4323670"/>
              <a:ext cx="242736" cy="290770"/>
            </a:xfrm>
            <a:prstGeom prst="roundRect">
              <a:avLst/>
            </a:prstGeom>
            <a:solidFill>
              <a:srgbClr val="9227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sp>
          <p:nvSpPr>
            <p:cNvPr id="97" name="Rechthoek: afgeronde hoeken 96">
              <a:extLst>
                <a:ext uri="{FF2B5EF4-FFF2-40B4-BE49-F238E27FC236}">
                  <a16:creationId xmlns:a16="http://schemas.microsoft.com/office/drawing/2014/main" id="{2204E6F2-EBAD-4C53-8FCB-F8661A8750DC}"/>
                </a:ext>
              </a:extLst>
            </p:cNvPr>
            <p:cNvSpPr/>
            <p:nvPr/>
          </p:nvSpPr>
          <p:spPr>
            <a:xfrm>
              <a:off x="10767116" y="4809372"/>
              <a:ext cx="242736" cy="290770"/>
            </a:xfrm>
            <a:prstGeom prst="roundRect">
              <a:avLst/>
            </a:prstGeom>
            <a:solidFill>
              <a:srgbClr val="9590A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cxnSp>
          <p:nvCxnSpPr>
            <p:cNvPr id="99" name="Rechte verbindingslijn 98">
              <a:extLst>
                <a:ext uri="{FF2B5EF4-FFF2-40B4-BE49-F238E27FC236}">
                  <a16:creationId xmlns:a16="http://schemas.microsoft.com/office/drawing/2014/main" id="{D5E8486C-1AFA-4559-B165-62A4B2D55F6A}"/>
                </a:ext>
              </a:extLst>
            </p:cNvPr>
            <p:cNvCxnSpPr>
              <a:cxnSpLocks/>
            </p:cNvCxnSpPr>
            <p:nvPr/>
          </p:nvCxnSpPr>
          <p:spPr>
            <a:xfrm>
              <a:off x="3137213" y="4087522"/>
              <a:ext cx="1775" cy="402119"/>
            </a:xfrm>
            <a:prstGeom prst="line">
              <a:avLst/>
            </a:prstGeom>
            <a:ln w="38100">
              <a:solidFill>
                <a:srgbClr val="F1CCF0"/>
              </a:solidFill>
            </a:ln>
          </p:spPr>
          <p:style>
            <a:lnRef idx="1">
              <a:schemeClr val="accent1"/>
            </a:lnRef>
            <a:fillRef idx="0">
              <a:schemeClr val="accent1"/>
            </a:fillRef>
            <a:effectRef idx="0">
              <a:schemeClr val="accent1"/>
            </a:effectRef>
            <a:fontRef idx="minor">
              <a:schemeClr val="tx1"/>
            </a:fontRef>
          </p:style>
        </p:cxnSp>
        <p:sp>
          <p:nvSpPr>
            <p:cNvPr id="60" name="Rechthoek: afgeronde hoeken 59">
              <a:extLst>
                <a:ext uri="{FF2B5EF4-FFF2-40B4-BE49-F238E27FC236}">
                  <a16:creationId xmlns:a16="http://schemas.microsoft.com/office/drawing/2014/main" id="{D56F98A9-BB89-44F6-A429-A0DE34B7F187}"/>
                </a:ext>
              </a:extLst>
            </p:cNvPr>
            <p:cNvSpPr/>
            <p:nvPr/>
          </p:nvSpPr>
          <p:spPr>
            <a:xfrm>
              <a:off x="2785830" y="3525989"/>
              <a:ext cx="2368062" cy="54229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Manager Managed Services</a:t>
              </a:r>
            </a:p>
          </p:txBody>
        </p:sp>
        <p:sp>
          <p:nvSpPr>
            <p:cNvPr id="102" name="Rechthoek: afgeronde hoeken 101">
              <a:extLst>
                <a:ext uri="{FF2B5EF4-FFF2-40B4-BE49-F238E27FC236}">
                  <a16:creationId xmlns:a16="http://schemas.microsoft.com/office/drawing/2014/main" id="{76410D70-0A07-402A-BEF4-502A08BBC4DB}"/>
                </a:ext>
              </a:extLst>
            </p:cNvPr>
            <p:cNvSpPr/>
            <p:nvPr/>
          </p:nvSpPr>
          <p:spPr>
            <a:xfrm>
              <a:off x="10765666" y="5295074"/>
              <a:ext cx="242736" cy="290770"/>
            </a:xfrm>
            <a:prstGeom prst="roundRect">
              <a:avLst/>
            </a:prstGeom>
            <a:solidFill>
              <a:srgbClr val="F1CC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sp>
          <p:nvSpPr>
            <p:cNvPr id="103" name="Tekstvak 102">
              <a:extLst>
                <a:ext uri="{FF2B5EF4-FFF2-40B4-BE49-F238E27FC236}">
                  <a16:creationId xmlns:a16="http://schemas.microsoft.com/office/drawing/2014/main" id="{421E2864-B88F-4824-BC7B-4B22B02A709E}"/>
                </a:ext>
              </a:extLst>
            </p:cNvPr>
            <p:cNvSpPr txBox="1"/>
            <p:nvPr/>
          </p:nvSpPr>
          <p:spPr>
            <a:xfrm>
              <a:off x="11017440" y="5286570"/>
              <a:ext cx="1275885" cy="307777"/>
            </a:xfrm>
            <a:prstGeom prst="rect">
              <a:avLst/>
            </a:prstGeom>
            <a:noFill/>
          </p:spPr>
          <p:txBody>
            <a:bodyPr wrap="square" rtlCol="0" anchor="t">
              <a:spAutoFit/>
            </a:bodyPr>
            <a:lstStyle/>
            <a:p>
              <a:r>
                <a:rPr lang="en-US" sz="1400">
                  <a:latin typeface="Bahnschrift SemiBold Condensed"/>
                </a:rPr>
                <a:t>Operations</a:t>
              </a:r>
            </a:p>
          </p:txBody>
        </p:sp>
        <p:sp>
          <p:nvSpPr>
            <p:cNvPr id="114" name="Rechthoek: afgeronde hoeken 113">
              <a:extLst>
                <a:ext uri="{FF2B5EF4-FFF2-40B4-BE49-F238E27FC236}">
                  <a16:creationId xmlns:a16="http://schemas.microsoft.com/office/drawing/2014/main" id="{9CF570AD-66AF-408D-A80F-54651B71340A}"/>
                </a:ext>
              </a:extLst>
            </p:cNvPr>
            <p:cNvSpPr/>
            <p:nvPr/>
          </p:nvSpPr>
          <p:spPr>
            <a:xfrm>
              <a:off x="10765666" y="5783926"/>
              <a:ext cx="242736" cy="290770"/>
            </a:xfrm>
            <a:prstGeom prst="roundRect">
              <a:avLst/>
            </a:prstGeom>
            <a:solidFill>
              <a:srgbClr val="C8E7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sp>
          <p:nvSpPr>
            <p:cNvPr id="115" name="Tekstvak 114">
              <a:extLst>
                <a:ext uri="{FF2B5EF4-FFF2-40B4-BE49-F238E27FC236}">
                  <a16:creationId xmlns:a16="http://schemas.microsoft.com/office/drawing/2014/main" id="{B8AEFA0E-8932-42C7-A692-D39EF7CBB8F8}"/>
                </a:ext>
              </a:extLst>
            </p:cNvPr>
            <p:cNvSpPr txBox="1"/>
            <p:nvPr/>
          </p:nvSpPr>
          <p:spPr>
            <a:xfrm>
              <a:off x="11025323" y="5765888"/>
              <a:ext cx="1013419" cy="307777"/>
            </a:xfrm>
            <a:prstGeom prst="rect">
              <a:avLst/>
            </a:prstGeom>
            <a:noFill/>
          </p:spPr>
          <p:txBody>
            <a:bodyPr wrap="square" rtlCol="0" anchor="t">
              <a:spAutoFit/>
            </a:bodyPr>
            <a:lstStyle/>
            <a:p>
              <a:r>
                <a:rPr lang="en-US" sz="1400">
                  <a:latin typeface="Bahnschrift SemiBold Condensed"/>
                </a:rPr>
                <a:t>Solutions</a:t>
              </a:r>
            </a:p>
          </p:txBody>
        </p:sp>
        <p:cxnSp>
          <p:nvCxnSpPr>
            <p:cNvPr id="116" name="Rechte verbindingslijn 115">
              <a:extLst>
                <a:ext uri="{FF2B5EF4-FFF2-40B4-BE49-F238E27FC236}">
                  <a16:creationId xmlns:a16="http://schemas.microsoft.com/office/drawing/2014/main" id="{A83FEC15-BE02-40BF-A502-902D001F6618}"/>
                </a:ext>
              </a:extLst>
            </p:cNvPr>
            <p:cNvCxnSpPr>
              <a:cxnSpLocks/>
            </p:cNvCxnSpPr>
            <p:nvPr/>
          </p:nvCxnSpPr>
          <p:spPr>
            <a:xfrm>
              <a:off x="9329317" y="4054735"/>
              <a:ext cx="1775" cy="402119"/>
            </a:xfrm>
            <a:prstGeom prst="line">
              <a:avLst/>
            </a:prstGeom>
            <a:ln w="38100">
              <a:solidFill>
                <a:srgbClr val="B5DBF8"/>
              </a:solidFill>
            </a:ln>
          </p:spPr>
          <p:style>
            <a:lnRef idx="1">
              <a:schemeClr val="accent1"/>
            </a:lnRef>
            <a:fillRef idx="0">
              <a:schemeClr val="accent1"/>
            </a:fillRef>
            <a:effectRef idx="0">
              <a:schemeClr val="accent1"/>
            </a:effectRef>
            <a:fontRef idx="minor">
              <a:schemeClr val="tx1"/>
            </a:fontRef>
          </p:style>
        </p:cxnSp>
        <p:sp>
          <p:nvSpPr>
            <p:cNvPr id="54" name="Rechthoek: afgeronde hoeken 53">
              <a:extLst>
                <a:ext uri="{FF2B5EF4-FFF2-40B4-BE49-F238E27FC236}">
                  <a16:creationId xmlns:a16="http://schemas.microsoft.com/office/drawing/2014/main" id="{01E21027-0C10-4362-8CFF-CB938CCAC6F3}"/>
                </a:ext>
              </a:extLst>
            </p:cNvPr>
            <p:cNvSpPr/>
            <p:nvPr/>
          </p:nvSpPr>
          <p:spPr>
            <a:xfrm>
              <a:off x="7434030" y="3526752"/>
              <a:ext cx="2368062" cy="54229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Manager Project office</a:t>
              </a:r>
            </a:p>
          </p:txBody>
        </p:sp>
        <p:sp>
          <p:nvSpPr>
            <p:cNvPr id="70" name="Rechthoek: afgeronde hoeken 69">
              <a:extLst>
                <a:ext uri="{FF2B5EF4-FFF2-40B4-BE49-F238E27FC236}">
                  <a16:creationId xmlns:a16="http://schemas.microsoft.com/office/drawing/2014/main" id="{A2175A88-1E00-44D4-86B5-F25186001EE6}"/>
                </a:ext>
              </a:extLst>
            </p:cNvPr>
            <p:cNvSpPr/>
            <p:nvPr/>
          </p:nvSpPr>
          <p:spPr>
            <a:xfrm>
              <a:off x="2054097" y="4423514"/>
              <a:ext cx="1356126" cy="2284042"/>
            </a:xfrm>
            <a:prstGeom prst="round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Bahnschrift SemiBold Condensed" panose="020B0502040204020203" pitchFamily="34" charset="0"/>
                </a:rPr>
                <a:t>Managed Services</a:t>
              </a:r>
            </a:p>
          </p:txBody>
        </p:sp>
        <p:sp>
          <p:nvSpPr>
            <p:cNvPr id="104" name="Rechthoek: afgeronde hoeken 103">
              <a:extLst>
                <a:ext uri="{FF2B5EF4-FFF2-40B4-BE49-F238E27FC236}">
                  <a16:creationId xmlns:a16="http://schemas.microsoft.com/office/drawing/2014/main" id="{636D7BF1-75B4-4636-94AD-A3D67945279C}"/>
                </a:ext>
              </a:extLst>
            </p:cNvPr>
            <p:cNvSpPr/>
            <p:nvPr/>
          </p:nvSpPr>
          <p:spPr>
            <a:xfrm>
              <a:off x="397164" y="6110317"/>
              <a:ext cx="9444529" cy="489190"/>
            </a:xfrm>
            <a:prstGeom prst="roundRect">
              <a:avLst/>
            </a:prstGeom>
            <a:solidFill>
              <a:srgbClr val="92D050">
                <a:alpha val="50000"/>
              </a:srgb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atin typeface="Bahnschrift SemiBold Condensed" panose="020B0502040204020203" pitchFamily="34" charset="0"/>
                </a:rPr>
                <a:t>Mobility</a:t>
              </a:r>
            </a:p>
          </p:txBody>
        </p:sp>
        <p:sp>
          <p:nvSpPr>
            <p:cNvPr id="123" name="Rechthoek: afgeronde hoeken 122">
              <a:extLst>
                <a:ext uri="{FF2B5EF4-FFF2-40B4-BE49-F238E27FC236}">
                  <a16:creationId xmlns:a16="http://schemas.microsoft.com/office/drawing/2014/main" id="{C91001B6-4F8A-445D-A943-2CD91018B090}"/>
                </a:ext>
              </a:extLst>
            </p:cNvPr>
            <p:cNvSpPr/>
            <p:nvPr/>
          </p:nvSpPr>
          <p:spPr>
            <a:xfrm>
              <a:off x="10765666" y="6272778"/>
              <a:ext cx="242736" cy="290770"/>
            </a:xfrm>
            <a:prstGeom prst="roundRect">
              <a:avLst/>
            </a:prstGeom>
            <a:solidFill>
              <a:srgbClr val="B5DBF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SemiBold Condensed" panose="020B0502040204020203" pitchFamily="34" charset="0"/>
              </a:endParaRPr>
            </a:p>
          </p:txBody>
        </p:sp>
        <p:sp>
          <p:nvSpPr>
            <p:cNvPr id="124" name="Tekstvak 123">
              <a:extLst>
                <a:ext uri="{FF2B5EF4-FFF2-40B4-BE49-F238E27FC236}">
                  <a16:creationId xmlns:a16="http://schemas.microsoft.com/office/drawing/2014/main" id="{0274F302-7F05-4D73-A509-9621A3307C2C}"/>
                </a:ext>
              </a:extLst>
            </p:cNvPr>
            <p:cNvSpPr txBox="1"/>
            <p:nvPr/>
          </p:nvSpPr>
          <p:spPr>
            <a:xfrm>
              <a:off x="11020462" y="6250545"/>
              <a:ext cx="1013419" cy="307777"/>
            </a:xfrm>
            <a:prstGeom prst="rect">
              <a:avLst/>
            </a:prstGeom>
            <a:noFill/>
          </p:spPr>
          <p:txBody>
            <a:bodyPr wrap="square" rtlCol="0" anchor="t">
              <a:spAutoFit/>
            </a:bodyPr>
            <a:lstStyle/>
            <a:p>
              <a:r>
                <a:rPr lang="en-US" sz="1400">
                  <a:latin typeface="Bahnschrift SemiBold Condensed"/>
                </a:rPr>
                <a:t>Projects</a:t>
              </a:r>
            </a:p>
          </p:txBody>
        </p:sp>
      </p:grpSp>
      <p:sp>
        <p:nvSpPr>
          <p:cNvPr id="47" name="Shape">
            <a:extLst>
              <a:ext uri="{FF2B5EF4-FFF2-40B4-BE49-F238E27FC236}">
                <a16:creationId xmlns:a16="http://schemas.microsoft.com/office/drawing/2014/main" id="{F8CB0401-175D-495C-83ED-98AE89C4722C}"/>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52" name="Tijdelijke aanduiding voor dianummer 2">
            <a:extLst>
              <a:ext uri="{FF2B5EF4-FFF2-40B4-BE49-F238E27FC236}">
                <a16:creationId xmlns:a16="http://schemas.microsoft.com/office/drawing/2014/main" id="{1E026611-CA61-4928-B1F1-DEA4FC4231BF}"/>
              </a:ext>
            </a:extLst>
          </p:cNvPr>
          <p:cNvSpPr txBox="1">
            <a:spLocks/>
          </p:cNvSpPr>
          <p:nvPr/>
        </p:nvSpPr>
        <p:spPr>
          <a:xfrm>
            <a:off x="10847377" y="6470646"/>
            <a:ext cx="285706"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7</a:t>
            </a:fld>
            <a:endParaRPr lang="nl-NL" b="1">
              <a:solidFill>
                <a:schemeClr val="accent2">
                  <a:lumMod val="50000"/>
                </a:schemeClr>
              </a:solidFill>
              <a:latin typeface="Bahnschrift SemiBold Condensed" panose="020B0502040204020203" pitchFamily="34" charset="0"/>
            </a:endParaRPr>
          </a:p>
        </p:txBody>
      </p:sp>
    </p:spTree>
    <p:extLst>
      <p:ext uri="{BB962C8B-B14F-4D97-AF65-F5344CB8AC3E}">
        <p14:creationId xmlns:p14="http://schemas.microsoft.com/office/powerpoint/2010/main" val="1957940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03: Organization</a:t>
            </a:r>
            <a:br>
              <a:rPr lang="nl-NL"/>
            </a:br>
            <a:r>
              <a:rPr lang="nl-NL" sz="3200">
                <a:solidFill>
                  <a:schemeClr val="accent1">
                    <a:lumMod val="60000"/>
                    <a:lumOff val="40000"/>
                  </a:schemeClr>
                </a:solidFill>
                <a:latin typeface="Bahnschrift SemiCondensed"/>
              </a:rPr>
              <a:t>Our DNA</a:t>
            </a:r>
            <a:endParaRPr lang="nl-NL">
              <a:solidFill>
                <a:schemeClr val="accent1">
                  <a:lumMod val="60000"/>
                  <a:lumOff val="40000"/>
                </a:schemeClr>
              </a:solidFill>
              <a:latin typeface="Bahnschrift SemiCondensed"/>
            </a:endParaRPr>
          </a:p>
        </p:txBody>
      </p:sp>
      <p:sp>
        <p:nvSpPr>
          <p:cNvPr id="47" name="Shape">
            <a:extLst>
              <a:ext uri="{FF2B5EF4-FFF2-40B4-BE49-F238E27FC236}">
                <a16:creationId xmlns:a16="http://schemas.microsoft.com/office/drawing/2014/main" id="{F8CB0401-175D-495C-83ED-98AE89C4722C}"/>
              </a:ext>
            </a:extLst>
          </p:cNvPr>
          <p:cNvSpPr/>
          <p:nvPr/>
        </p:nvSpPr>
        <p:spPr>
          <a:xfrm>
            <a:off x="293002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52" name="Tijdelijke aanduiding voor dianummer 2">
            <a:extLst>
              <a:ext uri="{FF2B5EF4-FFF2-40B4-BE49-F238E27FC236}">
                <a16:creationId xmlns:a16="http://schemas.microsoft.com/office/drawing/2014/main" id="{1E026611-CA61-4928-B1F1-DEA4FC4231BF}"/>
              </a:ext>
            </a:extLst>
          </p:cNvPr>
          <p:cNvSpPr txBox="1">
            <a:spLocks/>
          </p:cNvSpPr>
          <p:nvPr/>
        </p:nvSpPr>
        <p:spPr>
          <a:xfrm>
            <a:off x="10847377" y="6470646"/>
            <a:ext cx="285706"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8</a:t>
            </a:fld>
            <a:endParaRPr lang="nl-NL" b="1">
              <a:solidFill>
                <a:schemeClr val="accent2">
                  <a:lumMod val="50000"/>
                </a:schemeClr>
              </a:solidFill>
              <a:latin typeface="Bahnschrift SemiBold Condensed" panose="020B0502040204020203" pitchFamily="34" charset="0"/>
            </a:endParaRPr>
          </a:p>
        </p:txBody>
      </p:sp>
      <p:pic>
        <p:nvPicPr>
          <p:cNvPr id="15" name="Afbeelding 14" descr="Afbeelding met voedsel&#10;&#10;Automatisch gegenereerde beschrijving">
            <a:extLst>
              <a:ext uri="{FF2B5EF4-FFF2-40B4-BE49-F238E27FC236}">
                <a16:creationId xmlns:a16="http://schemas.microsoft.com/office/drawing/2014/main" id="{DAC191DE-BEDA-4C2D-9EE8-F77036D0FD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927" y="426257"/>
            <a:ext cx="9477676" cy="7108258"/>
          </a:xfrm>
          <a:prstGeom prst="rect">
            <a:avLst/>
          </a:prstGeom>
        </p:spPr>
      </p:pic>
    </p:spTree>
    <p:extLst>
      <p:ext uri="{BB962C8B-B14F-4D97-AF65-F5344CB8AC3E}">
        <p14:creationId xmlns:p14="http://schemas.microsoft.com/office/powerpoint/2010/main" val="1552192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tekening&#10;&#10;Automatisch gegenereerde beschrijving">
            <a:extLst>
              <a:ext uri="{FF2B5EF4-FFF2-40B4-BE49-F238E27FC236}">
                <a16:creationId xmlns:a16="http://schemas.microsoft.com/office/drawing/2014/main" id="{7F1D5C13-4058-4281-BE35-A7AD1A3A5142}"/>
              </a:ext>
            </a:extLst>
          </p:cNvPr>
          <p:cNvPicPr>
            <a:picLocks noChangeAspect="1"/>
          </p:cNvPicPr>
          <p:nvPr/>
        </p:nvPicPr>
        <p:blipFill>
          <a:blip r:embed="rId2">
            <a:grayscl/>
            <a:alphaModFix amt="20000"/>
            <a:extLst>
              <a:ext uri="{28A0092B-C50C-407E-A947-70E740481C1C}">
                <a14:useLocalDpi xmlns:a14="http://schemas.microsoft.com/office/drawing/2010/main" val="0"/>
              </a:ext>
            </a:extLst>
          </a:blip>
          <a:stretch>
            <a:fillRect/>
          </a:stretch>
        </p:blipFill>
        <p:spPr>
          <a:xfrm>
            <a:off x="515245" y="1803585"/>
            <a:ext cx="12868245" cy="4559035"/>
          </a:xfrm>
          <a:prstGeom prst="rect">
            <a:avLst/>
          </a:prstGeom>
        </p:spPr>
      </p:pic>
      <p:sp>
        <p:nvSpPr>
          <p:cNvPr id="23" name="Rechthoek: afgeronde hoeken 22">
            <a:extLst>
              <a:ext uri="{FF2B5EF4-FFF2-40B4-BE49-F238E27FC236}">
                <a16:creationId xmlns:a16="http://schemas.microsoft.com/office/drawing/2014/main" id="{69370BA9-187B-432C-9EF9-7F78192FA1C4}"/>
              </a:ext>
            </a:extLst>
          </p:cNvPr>
          <p:cNvSpPr/>
          <p:nvPr/>
        </p:nvSpPr>
        <p:spPr>
          <a:xfrm>
            <a:off x="6847061" y="1855625"/>
            <a:ext cx="4633739"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Challenging technical projects</a:t>
            </a:r>
            <a:endParaRPr lang="en-US" sz="2000">
              <a:solidFill>
                <a:schemeClr val="accent5">
                  <a:lumMod val="50000"/>
                </a:schemeClr>
              </a:solidFill>
              <a:latin typeface="Bahnschrift SemiBold Condensed" panose="020B0502040204020203" pitchFamily="34" charset="0"/>
            </a:endParaRPr>
          </a:p>
        </p:txBody>
      </p:sp>
      <p:sp>
        <p:nvSpPr>
          <p:cNvPr id="26" name="Rechthoek: afgeronde hoeken 25">
            <a:extLst>
              <a:ext uri="{FF2B5EF4-FFF2-40B4-BE49-F238E27FC236}">
                <a16:creationId xmlns:a16="http://schemas.microsoft.com/office/drawing/2014/main" id="{E7EB4515-92D9-44E3-9B8F-6878B5365BAE}"/>
              </a:ext>
            </a:extLst>
          </p:cNvPr>
          <p:cNvSpPr/>
          <p:nvPr/>
        </p:nvSpPr>
        <p:spPr>
          <a:xfrm>
            <a:off x="6840134" y="3022581"/>
            <a:ext cx="4649902"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Education &amp; personal</a:t>
            </a:r>
            <a:br>
              <a:rPr lang="nl-NL" sz="2000">
                <a:solidFill>
                  <a:schemeClr val="accent5">
                    <a:lumMod val="50000"/>
                  </a:schemeClr>
                </a:solidFill>
                <a:latin typeface="Bahnschrift SemiBold Condensed" panose="020B0502040204020203" pitchFamily="34" charset="0"/>
              </a:rPr>
            </a:br>
            <a:r>
              <a:rPr lang="nl-NL" sz="2000">
                <a:solidFill>
                  <a:schemeClr val="accent5">
                    <a:lumMod val="50000"/>
                  </a:schemeClr>
                </a:solidFill>
                <a:latin typeface="Bahnschrift SemiBold Condensed" panose="020B0502040204020203" pitchFamily="34" charset="0"/>
              </a:rPr>
              <a:t>development is highly supported</a:t>
            </a:r>
            <a:endParaRPr lang="en-US" sz="2000">
              <a:solidFill>
                <a:schemeClr val="accent5">
                  <a:lumMod val="50000"/>
                </a:schemeClr>
              </a:solidFill>
              <a:latin typeface="Bahnschrift SemiBold Condensed" panose="020B0502040204020203" pitchFamily="34" charset="0"/>
            </a:endParaRPr>
          </a:p>
        </p:txBody>
      </p:sp>
      <p:sp>
        <p:nvSpPr>
          <p:cNvPr id="27" name="Rechthoek: afgeronde hoeken 26">
            <a:extLst>
              <a:ext uri="{FF2B5EF4-FFF2-40B4-BE49-F238E27FC236}">
                <a16:creationId xmlns:a16="http://schemas.microsoft.com/office/drawing/2014/main" id="{23035CE3-B687-4A16-A690-BD0D74A66F41}"/>
              </a:ext>
            </a:extLst>
          </p:cNvPr>
          <p:cNvSpPr/>
          <p:nvPr/>
        </p:nvSpPr>
        <p:spPr>
          <a:xfrm>
            <a:off x="6840134" y="4187371"/>
            <a:ext cx="4640666"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Freedom and ownership of work</a:t>
            </a:r>
            <a:endParaRPr lang="en-US" sz="2000">
              <a:solidFill>
                <a:schemeClr val="accent5">
                  <a:lumMod val="50000"/>
                </a:schemeClr>
              </a:solidFill>
              <a:latin typeface="Bahnschrift SemiBold Condensed" panose="020B0502040204020203" pitchFamily="34" charset="0"/>
            </a:endParaRPr>
          </a:p>
        </p:txBody>
      </p:sp>
      <p:sp>
        <p:nvSpPr>
          <p:cNvPr id="29" name="Rechthoek: afgeronde hoeken 28">
            <a:extLst>
              <a:ext uri="{FF2B5EF4-FFF2-40B4-BE49-F238E27FC236}">
                <a16:creationId xmlns:a16="http://schemas.microsoft.com/office/drawing/2014/main" id="{F44330B3-F3DF-4EE6-8C9F-BCBFFB2D2886}"/>
              </a:ext>
            </a:extLst>
          </p:cNvPr>
          <p:cNvSpPr/>
          <p:nvPr/>
        </p:nvSpPr>
        <p:spPr>
          <a:xfrm>
            <a:off x="939801" y="1851177"/>
            <a:ext cx="4649902"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Scale-up company with</a:t>
            </a:r>
          </a:p>
          <a:p>
            <a:pPr algn="r"/>
            <a:r>
              <a:rPr lang="nl-NL" sz="2000">
                <a:solidFill>
                  <a:schemeClr val="accent5">
                    <a:lumMod val="50000"/>
                  </a:schemeClr>
                </a:solidFill>
                <a:latin typeface="Bahnschrift SemiBold Condensed" panose="020B0502040204020203" pitchFamily="34" charset="0"/>
              </a:rPr>
              <a:t> clear goals and ambition</a:t>
            </a:r>
            <a:endParaRPr lang="en-US" sz="2000">
              <a:solidFill>
                <a:schemeClr val="accent5">
                  <a:lumMod val="50000"/>
                </a:schemeClr>
              </a:solidFill>
              <a:latin typeface="Bahnschrift SemiBold Condensed" panose="020B0502040204020203" pitchFamily="34" charset="0"/>
            </a:endParaRPr>
          </a:p>
        </p:txBody>
      </p:sp>
      <p:sp>
        <p:nvSpPr>
          <p:cNvPr id="30" name="Rechthoek: afgeronde hoeken 29">
            <a:extLst>
              <a:ext uri="{FF2B5EF4-FFF2-40B4-BE49-F238E27FC236}">
                <a16:creationId xmlns:a16="http://schemas.microsoft.com/office/drawing/2014/main" id="{CAB7045D-D32A-4821-AD98-1905A196DDCC}"/>
              </a:ext>
            </a:extLst>
          </p:cNvPr>
          <p:cNvSpPr/>
          <p:nvPr/>
        </p:nvSpPr>
        <p:spPr>
          <a:xfrm>
            <a:off x="934867" y="3011573"/>
            <a:ext cx="4654836"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Location independent workplace</a:t>
            </a:r>
            <a:endParaRPr lang="en-US" sz="2000">
              <a:solidFill>
                <a:schemeClr val="accent5">
                  <a:lumMod val="50000"/>
                </a:schemeClr>
              </a:solidFill>
              <a:latin typeface="Bahnschrift SemiBold Condensed" panose="020B0502040204020203" pitchFamily="34" charset="0"/>
            </a:endParaRPr>
          </a:p>
        </p:txBody>
      </p:sp>
      <p:sp>
        <p:nvSpPr>
          <p:cNvPr id="31" name="Rechthoek: afgeronde hoeken 30">
            <a:extLst>
              <a:ext uri="{FF2B5EF4-FFF2-40B4-BE49-F238E27FC236}">
                <a16:creationId xmlns:a16="http://schemas.microsoft.com/office/drawing/2014/main" id="{9E0E0A25-A8EC-445A-916F-F8084F4DFB1D}"/>
              </a:ext>
            </a:extLst>
          </p:cNvPr>
          <p:cNvSpPr/>
          <p:nvPr/>
        </p:nvSpPr>
        <p:spPr>
          <a:xfrm>
            <a:off x="934867" y="4180997"/>
            <a:ext cx="4654836"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Mature &amp; experienced colleagues</a:t>
            </a:r>
            <a:endParaRPr lang="en-US" sz="2000">
              <a:solidFill>
                <a:schemeClr val="accent5">
                  <a:lumMod val="50000"/>
                </a:schemeClr>
              </a:solidFill>
              <a:latin typeface="Bahnschrift SemiBold Condensed" panose="020B0502040204020203" pitchFamily="34" charset="0"/>
            </a:endParaRPr>
          </a:p>
        </p:txBody>
      </p:sp>
      <p:sp>
        <p:nvSpPr>
          <p:cNvPr id="32" name="Rechthoek: afgeronde hoeken 31">
            <a:extLst>
              <a:ext uri="{FF2B5EF4-FFF2-40B4-BE49-F238E27FC236}">
                <a16:creationId xmlns:a16="http://schemas.microsoft.com/office/drawing/2014/main" id="{BE93D0E7-77B4-49E1-9E79-68D501829BFB}"/>
              </a:ext>
            </a:extLst>
          </p:cNvPr>
          <p:cNvSpPr/>
          <p:nvPr/>
        </p:nvSpPr>
        <p:spPr>
          <a:xfrm>
            <a:off x="934867" y="5346301"/>
            <a:ext cx="4654836"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Stylish office in center of Haarlem</a:t>
            </a:r>
            <a:endParaRPr lang="en-US" sz="2000">
              <a:solidFill>
                <a:schemeClr val="accent5">
                  <a:lumMod val="50000"/>
                </a:schemeClr>
              </a:solidFill>
              <a:latin typeface="Bahnschrift SemiBold Condensed" panose="020B0502040204020203" pitchFamily="34" charset="0"/>
            </a:endParaRPr>
          </a:p>
        </p:txBody>
      </p:sp>
      <p:sp>
        <p:nvSpPr>
          <p:cNvPr id="33" name="Rechthoek: afgeronde hoeken 32">
            <a:extLst>
              <a:ext uri="{FF2B5EF4-FFF2-40B4-BE49-F238E27FC236}">
                <a16:creationId xmlns:a16="http://schemas.microsoft.com/office/drawing/2014/main" id="{7AB607E7-EACF-432A-A3D9-BB6ACFE1423C}"/>
              </a:ext>
            </a:extLst>
          </p:cNvPr>
          <p:cNvSpPr/>
          <p:nvPr/>
        </p:nvSpPr>
        <p:spPr>
          <a:xfrm>
            <a:off x="6847061" y="5366215"/>
            <a:ext cx="4636048" cy="1065848"/>
          </a:xfrm>
          <a:prstGeom prst="roundRect">
            <a:avLst/>
          </a:prstGeom>
          <a:solidFill>
            <a:schemeClr val="accent1">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2000">
                <a:solidFill>
                  <a:schemeClr val="accent5">
                    <a:lumMod val="50000"/>
                  </a:schemeClr>
                </a:solidFill>
                <a:latin typeface="Bahnschrift SemiBold Condensed" panose="020B0502040204020203" pitchFamily="34" charset="0"/>
              </a:rPr>
              <a:t>We care for each other</a:t>
            </a:r>
            <a:endParaRPr lang="en-US" sz="2000">
              <a:solidFill>
                <a:schemeClr val="accent5">
                  <a:lumMod val="50000"/>
                </a:schemeClr>
              </a:solidFill>
              <a:latin typeface="Bahnschrift SemiBold Condensed" panose="020B0502040204020203" pitchFamily="34" charset="0"/>
            </a:endParaRPr>
          </a:p>
        </p:txBody>
      </p:sp>
      <p:sp>
        <p:nvSpPr>
          <p:cNvPr id="2" name="Titel 1">
            <a:extLst>
              <a:ext uri="{FF2B5EF4-FFF2-40B4-BE49-F238E27FC236}">
                <a16:creationId xmlns:a16="http://schemas.microsoft.com/office/drawing/2014/main" id="{486F7824-0248-42FD-B183-77154489B6AD}"/>
              </a:ext>
            </a:extLst>
          </p:cNvPr>
          <p:cNvSpPr>
            <a:spLocks noGrp="1"/>
          </p:cNvSpPr>
          <p:nvPr>
            <p:ph type="title"/>
          </p:nvPr>
        </p:nvSpPr>
        <p:spPr>
          <a:xfrm>
            <a:off x="838200" y="525614"/>
            <a:ext cx="10515600" cy="1325563"/>
          </a:xfrm>
        </p:spPr>
        <p:txBody>
          <a:bodyPr/>
          <a:lstStyle/>
          <a:p>
            <a:r>
              <a:rPr lang="nl-NL" b="1">
                <a:latin typeface="Bahnschrift SemiCondensed"/>
              </a:rPr>
              <a:t>03: Organization</a:t>
            </a:r>
            <a:br>
              <a:rPr lang="nl-NL"/>
            </a:br>
            <a:r>
              <a:rPr lang="nl-NL" sz="3200">
                <a:solidFill>
                  <a:schemeClr val="accent1">
                    <a:lumMod val="60000"/>
                    <a:lumOff val="40000"/>
                  </a:schemeClr>
                </a:solidFill>
                <a:latin typeface="Bahnschrift SemiCondensed"/>
              </a:rPr>
              <a:t>Great place to work</a:t>
            </a:r>
            <a:endParaRPr lang="nl-NL">
              <a:solidFill>
                <a:schemeClr val="accent1">
                  <a:lumMod val="60000"/>
                  <a:lumOff val="40000"/>
                </a:schemeClr>
              </a:solidFill>
              <a:latin typeface="Bahnschrift SemiCondensed"/>
            </a:endParaRPr>
          </a:p>
        </p:txBody>
      </p:sp>
      <p:sp>
        <p:nvSpPr>
          <p:cNvPr id="47" name="Shape">
            <a:extLst>
              <a:ext uri="{FF2B5EF4-FFF2-40B4-BE49-F238E27FC236}">
                <a16:creationId xmlns:a16="http://schemas.microsoft.com/office/drawing/2014/main" id="{F8CB0401-175D-495C-83ED-98AE89C4722C}"/>
              </a:ext>
            </a:extLst>
          </p:cNvPr>
          <p:cNvSpPr/>
          <p:nvPr/>
        </p:nvSpPr>
        <p:spPr>
          <a:xfrm>
            <a:off x="2925050" y="6470646"/>
            <a:ext cx="9269668" cy="3966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lose/>
                <a:moveTo>
                  <a:pt x="18194" y="5737"/>
                </a:moveTo>
                <a:lnTo>
                  <a:pt x="17969" y="10835"/>
                </a:lnTo>
                <a:cubicBezTo>
                  <a:pt x="17715" y="16563"/>
                  <a:pt x="17376" y="19765"/>
                  <a:pt x="17023" y="19765"/>
                </a:cubicBezTo>
                <a:lnTo>
                  <a:pt x="17023" y="19765"/>
                </a:lnTo>
                <a:lnTo>
                  <a:pt x="0" y="21600"/>
                </a:lnTo>
                <a:lnTo>
                  <a:pt x="21600" y="21600"/>
                </a:lnTo>
                <a:lnTo>
                  <a:pt x="21600" y="19765"/>
                </a:lnTo>
                <a:lnTo>
                  <a:pt x="20656" y="19765"/>
                </a:lnTo>
                <a:cubicBezTo>
                  <a:pt x="20355" y="19765"/>
                  <a:pt x="20061" y="17418"/>
                  <a:pt x="19823" y="13094"/>
                </a:cubicBezTo>
                <a:lnTo>
                  <a:pt x="19823" y="13094"/>
                </a:lnTo>
                <a:lnTo>
                  <a:pt x="19337" y="4285"/>
                </a:lnTo>
                <a:cubicBezTo>
                  <a:pt x="19184" y="1508"/>
                  <a:pt x="18995" y="0"/>
                  <a:pt x="18801" y="0"/>
                </a:cubicBezTo>
                <a:lnTo>
                  <a:pt x="18801" y="0"/>
                </a:lnTo>
                <a:cubicBezTo>
                  <a:pt x="18575" y="0"/>
                  <a:pt x="18357" y="2057"/>
                  <a:pt x="18194" y="5737"/>
                </a:cubicBezTo>
                <a:close/>
              </a:path>
            </a:pathLst>
          </a:custGeom>
          <a:solidFill>
            <a:schemeClr val="tx2">
              <a:lumMod val="40000"/>
              <a:lumOff val="60000"/>
            </a:schemeClr>
          </a:solidFill>
          <a:ln w="12700">
            <a:miter lim="400000"/>
          </a:ln>
          <a:effectLst>
            <a:outerShdw blurRad="342900" dist="38100" dir="16200000" rotWithShape="0">
              <a:prstClr val="black">
                <a:alpha val="9000"/>
              </a:prstClr>
            </a:outerShdw>
          </a:effectLst>
        </p:spPr>
        <p:txBody>
          <a:bodyPr lIns="0" tIns="0" rIns="0" bIns="0" anchor="ctr"/>
          <a:lstStyle/>
          <a:p>
            <a:pPr defTabSz="228600" hangingPunct="0">
              <a:defRPr sz="1200">
                <a:latin typeface="Helvetica"/>
                <a:ea typeface="Helvetica"/>
                <a:cs typeface="Helvetica"/>
                <a:sym typeface="Helvetica"/>
              </a:defRPr>
            </a:pPr>
            <a:endParaRPr sz="600" b="1" kern="0">
              <a:solidFill>
                <a:srgbClr val="000000"/>
              </a:solidFill>
              <a:latin typeface="Helvetica"/>
              <a:cs typeface="Helvetica"/>
              <a:sym typeface="Helvetica"/>
            </a:endParaRPr>
          </a:p>
        </p:txBody>
      </p:sp>
      <p:sp>
        <p:nvSpPr>
          <p:cNvPr id="52" name="Tijdelijke aanduiding voor dianummer 2">
            <a:extLst>
              <a:ext uri="{FF2B5EF4-FFF2-40B4-BE49-F238E27FC236}">
                <a16:creationId xmlns:a16="http://schemas.microsoft.com/office/drawing/2014/main" id="{1E026611-CA61-4928-B1F1-DEA4FC4231BF}"/>
              </a:ext>
            </a:extLst>
          </p:cNvPr>
          <p:cNvSpPr txBox="1">
            <a:spLocks/>
          </p:cNvSpPr>
          <p:nvPr/>
        </p:nvSpPr>
        <p:spPr>
          <a:xfrm>
            <a:off x="10808322" y="6461562"/>
            <a:ext cx="293685" cy="365125"/>
          </a:xfrm>
          <a:prstGeom prst="rect">
            <a:avLst/>
          </a:prstGeom>
        </p:spPr>
        <p:txBody>
          <a:bodyPr vert="horz" lIns="91440" tIns="45720" rIns="91440" bIns="45720" rtlCol="0" anchor="ctr"/>
          <a:lstStyle>
            <a:defPPr>
              <a:defRPr lang="nl-N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A953E7-7958-4895-993A-01B4415265BB}" type="slidenum">
              <a:rPr lang="nl-NL" b="1" smtClean="0">
                <a:solidFill>
                  <a:schemeClr val="accent2">
                    <a:lumMod val="50000"/>
                  </a:schemeClr>
                </a:solidFill>
                <a:latin typeface="Bahnschrift SemiBold Condensed" panose="020B0502040204020203" pitchFamily="34" charset="0"/>
              </a:rPr>
              <a:pPr/>
              <a:t>9</a:t>
            </a:fld>
            <a:endParaRPr lang="nl-NL" b="1">
              <a:solidFill>
                <a:schemeClr val="accent2">
                  <a:lumMod val="50000"/>
                </a:schemeClr>
              </a:solidFill>
              <a:latin typeface="Bahnschrift SemiBold Condensed" panose="020B0502040204020203" pitchFamily="34" charset="0"/>
            </a:endParaRPr>
          </a:p>
        </p:txBody>
      </p:sp>
      <p:pic>
        <p:nvPicPr>
          <p:cNvPr id="4" name="Graphic 3" descr="Opwaartse trend">
            <a:extLst>
              <a:ext uri="{FF2B5EF4-FFF2-40B4-BE49-F238E27FC236}">
                <a16:creationId xmlns:a16="http://schemas.microsoft.com/office/drawing/2014/main" id="{1C03B28E-0DAF-4CDB-8943-65EBC39123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7509" y="1976729"/>
            <a:ext cx="914400" cy="914400"/>
          </a:xfrm>
          <a:prstGeom prst="rect">
            <a:avLst/>
          </a:prstGeom>
        </p:spPr>
      </p:pic>
      <p:pic>
        <p:nvPicPr>
          <p:cNvPr id="8" name="Graphic 7" descr="Huis">
            <a:extLst>
              <a:ext uri="{FF2B5EF4-FFF2-40B4-BE49-F238E27FC236}">
                <a16:creationId xmlns:a16="http://schemas.microsoft.com/office/drawing/2014/main" id="{F283020F-A2E7-411B-A2AE-467229BCBE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7509" y="2992888"/>
            <a:ext cx="914400" cy="914400"/>
          </a:xfrm>
          <a:prstGeom prst="rect">
            <a:avLst/>
          </a:prstGeom>
        </p:spPr>
      </p:pic>
      <p:pic>
        <p:nvPicPr>
          <p:cNvPr id="10" name="Graphic 9" descr="Programmeur">
            <a:extLst>
              <a:ext uri="{FF2B5EF4-FFF2-40B4-BE49-F238E27FC236}">
                <a16:creationId xmlns:a16="http://schemas.microsoft.com/office/drawing/2014/main" id="{3703C160-735D-4859-801B-4F535EC97D8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7509" y="4177443"/>
            <a:ext cx="914400" cy="914400"/>
          </a:xfrm>
          <a:prstGeom prst="rect">
            <a:avLst/>
          </a:prstGeom>
        </p:spPr>
      </p:pic>
      <p:pic>
        <p:nvPicPr>
          <p:cNvPr id="14" name="Graphic 13" descr="Hoofd met radertjes">
            <a:extLst>
              <a:ext uri="{FF2B5EF4-FFF2-40B4-BE49-F238E27FC236}">
                <a16:creationId xmlns:a16="http://schemas.microsoft.com/office/drawing/2014/main" id="{01E1250F-6979-4F50-B9B5-F4F9CD045E4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06892" y="1966292"/>
            <a:ext cx="914400" cy="914400"/>
          </a:xfrm>
          <a:prstGeom prst="rect">
            <a:avLst/>
          </a:prstGeom>
        </p:spPr>
      </p:pic>
      <p:pic>
        <p:nvPicPr>
          <p:cNvPr id="16" name="Graphic 15" descr="Ziekenhuis">
            <a:extLst>
              <a:ext uri="{FF2B5EF4-FFF2-40B4-BE49-F238E27FC236}">
                <a16:creationId xmlns:a16="http://schemas.microsoft.com/office/drawing/2014/main" id="{E9AA4588-0AA6-485F-B1F7-448586F4DCB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97743" y="5403896"/>
            <a:ext cx="914400" cy="914400"/>
          </a:xfrm>
          <a:prstGeom prst="rect">
            <a:avLst/>
          </a:prstGeom>
        </p:spPr>
      </p:pic>
      <p:pic>
        <p:nvPicPr>
          <p:cNvPr id="18" name="Graphic 17" descr="Hoofddeksel voor diploma-uitreiking">
            <a:extLst>
              <a:ext uri="{FF2B5EF4-FFF2-40B4-BE49-F238E27FC236}">
                <a16:creationId xmlns:a16="http://schemas.microsoft.com/office/drawing/2014/main" id="{06C13F10-E755-432E-95F5-D934E192C3B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972473" y="3128388"/>
            <a:ext cx="914400" cy="914400"/>
          </a:xfrm>
          <a:prstGeom prst="rect">
            <a:avLst/>
          </a:prstGeom>
        </p:spPr>
      </p:pic>
      <p:pic>
        <p:nvPicPr>
          <p:cNvPr id="20" name="Graphic 19" descr="Handboeien">
            <a:extLst>
              <a:ext uri="{FF2B5EF4-FFF2-40B4-BE49-F238E27FC236}">
                <a16:creationId xmlns:a16="http://schemas.microsoft.com/office/drawing/2014/main" id="{936E9F55-FAD2-461A-8FA4-587D634C41A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972473" y="4341040"/>
            <a:ext cx="914400" cy="914400"/>
          </a:xfrm>
          <a:prstGeom prst="rect">
            <a:avLst/>
          </a:prstGeom>
        </p:spPr>
      </p:pic>
      <p:pic>
        <p:nvPicPr>
          <p:cNvPr id="22" name="Graphic 21" descr="Groep mensen">
            <a:extLst>
              <a:ext uri="{FF2B5EF4-FFF2-40B4-BE49-F238E27FC236}">
                <a16:creationId xmlns:a16="http://schemas.microsoft.com/office/drawing/2014/main" id="{1161E358-51CA-4BB9-91EA-7B5D74E96C1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972473" y="5422025"/>
            <a:ext cx="914400" cy="914400"/>
          </a:xfrm>
          <a:prstGeom prst="rect">
            <a:avLst/>
          </a:prstGeom>
        </p:spPr>
      </p:pic>
    </p:spTree>
    <p:extLst>
      <p:ext uri="{BB962C8B-B14F-4D97-AF65-F5344CB8AC3E}">
        <p14:creationId xmlns:p14="http://schemas.microsoft.com/office/powerpoint/2010/main" val="3208639166"/>
      </p:ext>
    </p:extLst>
  </p:cSld>
  <p:clrMapOvr>
    <a:masterClrMapping/>
  </p:clrMapOvr>
</p:sld>
</file>

<file path=ppt/theme/theme1.xml><?xml version="1.0" encoding="utf-8"?>
<a:theme xmlns:a="http://schemas.openxmlformats.org/drawingml/2006/main" name="Kantoorthema">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11" id="{BE95342C-1329-4DD1-B73F-3487A576CB91}" vid="{5413C003-0D94-4929-96AC-91E91556B17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49F836DF11956419E7EC3A7E07F07EE" ma:contentTypeVersion="2" ma:contentTypeDescription="Een nieuw document maken." ma:contentTypeScope="" ma:versionID="5ee0ef655eb8086a98010515a2c98eac">
  <xsd:schema xmlns:xsd="http://www.w3.org/2001/XMLSchema" xmlns:xs="http://www.w3.org/2001/XMLSchema" xmlns:p="http://schemas.microsoft.com/office/2006/metadata/properties" xmlns:ns2="c8976607-7c4b-4fa2-971c-da023da6d29b" targetNamespace="http://schemas.microsoft.com/office/2006/metadata/properties" ma:root="true" ma:fieldsID="a945704132981de71efbdc6b92f7fff5" ns2:_="">
    <xsd:import namespace="c8976607-7c4b-4fa2-971c-da023da6d29b"/>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976607-7c4b-4fa2-971c-da023da6d2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0A493B-08C6-4E4E-8575-454D4D8BBB64}">
  <ds:schemaRefs>
    <ds:schemaRef ds:uri="c8976607-7c4b-4fa2-971c-da023da6d29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29E3178-84E0-4BEC-88AE-7DC829050BAC}">
  <ds:schemaRefs>
    <ds:schemaRef ds:uri="http://schemas.microsoft.com/sharepoint/v3/contenttype/forms"/>
  </ds:schemaRefs>
</ds:datastoreItem>
</file>

<file path=customXml/itemProps3.xml><?xml version="1.0" encoding="utf-8"?>
<ds:datastoreItem xmlns:ds="http://schemas.openxmlformats.org/officeDocument/2006/customXml" ds:itemID="{C9A43610-3B96-48B9-93A0-30B71B63B97C}">
  <ds:schemaRefs>
    <ds:schemaRef ds:uri="c8976607-7c4b-4fa2-971c-da023da6d29b"/>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2209</Words>
  <Application>Microsoft Office PowerPoint</Application>
  <PresentationFormat>Breedbeeld</PresentationFormat>
  <Paragraphs>357</Paragraphs>
  <Slides>24</Slides>
  <Notes>3</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24</vt:i4>
      </vt:variant>
    </vt:vector>
  </HeadingPairs>
  <TitlesOfParts>
    <vt:vector size="34" baseType="lpstr">
      <vt:lpstr>Arial</vt:lpstr>
      <vt:lpstr>Bahnschrift SemiBold Condensed</vt:lpstr>
      <vt:lpstr>Bahnschrift SemiCondensed</vt:lpstr>
      <vt:lpstr>Calibri</vt:lpstr>
      <vt:lpstr>Calibri Light</vt:lpstr>
      <vt:lpstr>Century Gothic</vt:lpstr>
      <vt:lpstr>Helvetica</vt:lpstr>
      <vt:lpstr>Questrial</vt:lpstr>
      <vt:lpstr>Wingdings</vt:lpstr>
      <vt:lpstr>Kantoorthema</vt:lpstr>
      <vt:lpstr>PowerPoint-presentatie</vt:lpstr>
      <vt:lpstr>PowerPoint-presentatie</vt:lpstr>
      <vt:lpstr>01: Mission Our mission</vt:lpstr>
      <vt:lpstr>01: Mission Our pay-off</vt:lpstr>
      <vt:lpstr>02: Goal Our road to success</vt:lpstr>
      <vt:lpstr>02: Goal Our BHAG</vt:lpstr>
      <vt:lpstr>03: Organization How we are organized</vt:lpstr>
      <vt:lpstr>03: Organization Our DNA</vt:lpstr>
      <vt:lpstr>03: Organization Great place to work</vt:lpstr>
      <vt:lpstr>04: Value proposition Our offering</vt:lpstr>
      <vt:lpstr>04: Value proposition Our services  </vt:lpstr>
      <vt:lpstr>04: Value proposition  </vt:lpstr>
      <vt:lpstr>04: Value proposition  </vt:lpstr>
      <vt:lpstr>04: Value proposition  </vt:lpstr>
      <vt:lpstr>04: Value proposition  </vt:lpstr>
      <vt:lpstr>04: Value proposition  </vt:lpstr>
      <vt:lpstr>04: Value proposition  </vt:lpstr>
      <vt:lpstr>05: Portfolio Our products and solutions  </vt:lpstr>
      <vt:lpstr>05: Portfolio  </vt:lpstr>
      <vt:lpstr>05: Portfolio  </vt:lpstr>
      <vt:lpstr>05: Portfolio  </vt:lpstr>
      <vt:lpstr>05: Portfolio  </vt:lpstr>
      <vt:lpstr>05: Portfolio  </vt:lpstr>
      <vt:lpstr>05: Portfolio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Data Center en Disaster Recovery Radio Holland</dc:title>
  <dc:creator>Jos Berentsen</dc:creator>
  <cp:lastModifiedBy>Johan van Winden</cp:lastModifiedBy>
  <cp:revision>2</cp:revision>
  <dcterms:created xsi:type="dcterms:W3CDTF">2020-02-06T11:08:57Z</dcterms:created>
  <dcterms:modified xsi:type="dcterms:W3CDTF">2020-05-12T09:54:08Z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0x010100E49F836DF11956419E7EC3A7E07F07EE</vt:lpwstr>
  </property>
</Properties>
</file>